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media/image11.svg" ContentType="image/svg+xml"/>
  <Override PartName="/ppt/media/image13.svg" ContentType="image/svg+xml"/>
  <Override PartName="/ppt/media/image15.svg" ContentType="image/svg+xml"/>
  <Override PartName="/ppt/media/image17.svg" ContentType="image/svg+xml"/>
  <Override PartName="/ppt/media/image76.svg" ContentType="image/svg+xml"/>
  <Override PartName="/ppt/media/media1.m4a" ContentType="audio/mp4"/>
  <Override PartName="/ppt/media/media10.m4a" ContentType="audio/mp4"/>
  <Override PartName="/ppt/media/media11.m4a" ContentType="audio/mp4"/>
  <Override PartName="/ppt/media/media12.m4a" ContentType="audio/mp4"/>
  <Override PartName="/ppt/media/media13.m4a" ContentType="audio/mp4"/>
  <Override PartName="/ppt/media/media14.m4a" ContentType="audio/mp4"/>
  <Override PartName="/ppt/media/media15.m4a" ContentType="audio/mp4"/>
  <Override PartName="/ppt/media/media16.m4a" ContentType="audio/mp4"/>
  <Override PartName="/ppt/media/media17.m4a" ContentType="audio/mp4"/>
  <Override PartName="/ppt/media/media18.m4a" ContentType="audio/mp4"/>
  <Override PartName="/ppt/media/media19.m4a" ContentType="audio/mp4"/>
  <Override PartName="/ppt/media/media2.m4a" ContentType="audio/mp4"/>
  <Override PartName="/ppt/media/media20.m4a" ContentType="audio/mp4"/>
  <Override PartName="/ppt/media/media21.m4a" ContentType="audio/mp4"/>
  <Override PartName="/ppt/media/media22.m4a" ContentType="audio/mp4"/>
  <Override PartName="/ppt/media/media23.m4a" ContentType="audio/mp4"/>
  <Override PartName="/ppt/media/media24.m4a" ContentType="audio/mp4"/>
  <Override PartName="/ppt/media/media25.m4a" ContentType="audio/mp4"/>
  <Override PartName="/ppt/media/media26.m4a" ContentType="audio/mp4"/>
  <Override PartName="/ppt/media/media27.m4a" ContentType="audio/mp4"/>
  <Override PartName="/ppt/media/media28.m4a" ContentType="audio/mp4"/>
  <Override PartName="/ppt/media/media29.m4a" ContentType="audio/mp4"/>
  <Override PartName="/ppt/media/media3.m4a" ContentType="audio/mp4"/>
  <Override PartName="/ppt/media/media30.m4a" ContentType="audio/mp4"/>
  <Override PartName="/ppt/media/media31.m4a" ContentType="audio/mp4"/>
  <Override PartName="/ppt/media/media4.m4a" ContentType="audio/mp4"/>
  <Override PartName="/ppt/media/media5.m4a" ContentType="audio/mp4"/>
  <Override PartName="/ppt/media/media6.m4a" ContentType="audio/mp4"/>
  <Override PartName="/ppt/media/media7.m4a" ContentType="audio/mp4"/>
  <Override PartName="/ppt/media/media8.m4a" ContentType="audio/mp4"/>
  <Override PartName="/ppt/media/media9.m4a" ContentType="audio/mp4"/>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83" r:id="rId3"/>
    <p:sldId id="285" r:id="rId4"/>
    <p:sldId id="259" r:id="rId5"/>
    <p:sldId id="291" r:id="rId6"/>
    <p:sldId id="292" r:id="rId7"/>
    <p:sldId id="286" r:id="rId8"/>
    <p:sldId id="293" r:id="rId9"/>
    <p:sldId id="265" r:id="rId10"/>
    <p:sldId id="267" r:id="rId11"/>
    <p:sldId id="294" r:id="rId12"/>
    <p:sldId id="272" r:id="rId13"/>
    <p:sldId id="295" r:id="rId14"/>
    <p:sldId id="274" r:id="rId15"/>
    <p:sldId id="297" r:id="rId16"/>
    <p:sldId id="298" r:id="rId17"/>
    <p:sldId id="299" r:id="rId18"/>
    <p:sldId id="300" r:id="rId19"/>
    <p:sldId id="301" r:id="rId20"/>
    <p:sldId id="302" r:id="rId21"/>
    <p:sldId id="303" r:id="rId22"/>
    <p:sldId id="304" r:id="rId23"/>
    <p:sldId id="305" r:id="rId24"/>
    <p:sldId id="306" r:id="rId25"/>
    <p:sldId id="279" r:id="rId26"/>
    <p:sldId id="307" r:id="rId27"/>
    <p:sldId id="308" r:id="rId28"/>
    <p:sldId id="310" r:id="rId29"/>
    <p:sldId id="309" r:id="rId30"/>
    <p:sldId id="290" r:id="rId31"/>
    <p:sldId id="28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3" autoAdjust="0"/>
    <p:restoredTop sz="91837" autoAdjust="0"/>
  </p:normalViewPr>
  <p:slideViewPr>
    <p:cSldViewPr snapToGrid="0">
      <p:cViewPr varScale="1">
        <p:scale>
          <a:sx n="66" d="100"/>
          <a:sy n="66" d="100"/>
        </p:scale>
        <p:origin x="954" y="66"/>
      </p:cViewPr>
      <p:guideLst/>
    </p:cSldViewPr>
  </p:slideViewPr>
  <p:outlineViewPr>
    <p:cViewPr>
      <p:scale>
        <a:sx n="33" d="100"/>
        <a:sy n="33" d="100"/>
      </p:scale>
      <p:origin x="0" y="0"/>
    </p:cViewPr>
  </p:outlineViewPr>
  <p:notesTextViewPr>
    <p:cViewPr>
      <p:scale>
        <a:sx n="400" d="100"/>
        <a:sy n="4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 Type="http://schemas.openxmlformats.org/officeDocument/2006/relationships/slide" Target="slides/slide2.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diagrams/_rels/data2.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svg"/><Relationship Id="rId3" Type="http://schemas.openxmlformats.org/officeDocument/2006/relationships/image" Target="../media/image12.png"/><Relationship Id="rId4" Type="http://schemas.openxmlformats.org/officeDocument/2006/relationships/image" Target="../media/image13.svg"/><Relationship Id="rId5" Type="http://schemas.openxmlformats.org/officeDocument/2006/relationships/image" Target="../media/image14.png"/><Relationship Id="rId6" Type="http://schemas.openxmlformats.org/officeDocument/2006/relationships/image" Target="../media/image15.svg"/><Relationship Id="rId7" Type="http://schemas.openxmlformats.org/officeDocument/2006/relationships/image" Target="../media/image16.png"/><Relationship Id="rId8"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svg"/><Relationship Id="rId3" Type="http://schemas.openxmlformats.org/officeDocument/2006/relationships/image" Target="../media/image12.png"/><Relationship Id="rId4" Type="http://schemas.openxmlformats.org/officeDocument/2006/relationships/image" Target="../media/image13.svg"/><Relationship Id="rId5" Type="http://schemas.openxmlformats.org/officeDocument/2006/relationships/image" Target="../media/image14.png"/><Relationship Id="rId6" Type="http://schemas.openxmlformats.org/officeDocument/2006/relationships/image" Target="../media/image15.svg"/><Relationship Id="rId7" Type="http://schemas.openxmlformats.org/officeDocument/2006/relationships/image" Target="../media/image16.png"/><Relationship Id="rId8"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A36E25-7505-4368-ABD9-AEC66A75E93D}" type="doc">
      <dgm:prSet loTypeId="urn:microsoft.com/office/officeart/2005/8/layout/process1" loCatId="process" qsTypeId="urn:microsoft.com/office/officeart/2005/8/quickstyle/simple1" qsCatId="simple" csTypeId="urn:microsoft.com/office/officeart/2005/8/colors/colorful2" csCatId="colorful" phldr="1"/>
      <dgm:spPr/>
      <dgm:t>
        <a:bodyPr/>
        <a:lstStyle/>
        <a:p>
          <a:endParaRPr lang="en-US"/>
        </a:p>
      </dgm:t>
    </dgm:pt>
    <dgm:pt modelId="{6049E045-45C2-44DF-847E-D0DAA665619F}">
      <dgm:prSet/>
      <dgm:spPr/>
      <dgm:t>
        <a:bodyPr/>
        <a:lstStyle/>
        <a:p>
          <a:r>
            <a:rPr lang="en-GB" dirty="0"/>
            <a:t>The suspect, Jean</a:t>
          </a:r>
          <a:r>
            <a:rPr lang="en-GB" b="1" dirty="0"/>
            <a:t> </a:t>
          </a:r>
          <a:r>
            <a:rPr lang="en-GB" dirty="0"/>
            <a:t>was arrested by the Law enforcement</a:t>
          </a:r>
          <a:endParaRPr lang="en-US" dirty="0"/>
        </a:p>
      </dgm:t>
    </dgm:pt>
    <dgm:pt modelId="{8E4487D3-EE4C-436E-856F-AA2166F8D8E3}" type="parTrans" cxnId="{CD357AED-67CC-4448-A07E-A243786AD068}">
      <dgm:prSet/>
      <dgm:spPr/>
      <dgm:t>
        <a:bodyPr/>
        <a:lstStyle/>
        <a:p>
          <a:endParaRPr lang="en-US"/>
        </a:p>
      </dgm:t>
    </dgm:pt>
    <dgm:pt modelId="{7C6CB4AF-2488-4F35-AD9C-380041981538}" type="sibTrans" cxnId="{CD357AED-67CC-4448-A07E-A243786AD068}">
      <dgm:prSet/>
      <dgm:spPr/>
      <dgm:t>
        <a:bodyPr/>
        <a:lstStyle/>
        <a:p>
          <a:endParaRPr lang="en-US"/>
        </a:p>
      </dgm:t>
    </dgm:pt>
    <dgm:pt modelId="{49F8237E-FB69-4A2A-92EB-8C18DC413B8A}">
      <dgm:prSet custT="1"/>
      <dgm:spPr/>
      <dgm:t>
        <a:bodyPr/>
        <a:lstStyle/>
        <a:p>
          <a:r>
            <a:rPr lang="en-GB" sz="1800" dirty="0"/>
            <a:t>Four Bitcoins Addresses allegedly connected to Jean </a:t>
          </a:r>
        </a:p>
        <a:p>
          <a:r>
            <a:rPr lang="en-GB" sz="1400" dirty="0"/>
            <a:t>.</a:t>
          </a:r>
          <a:endParaRPr lang="en-US" sz="1400" dirty="0"/>
        </a:p>
      </dgm:t>
    </dgm:pt>
    <dgm:pt modelId="{3DDEFBD1-D0BC-43C2-8469-C913705C31CB}" type="parTrans" cxnId="{07E444BB-4E9B-47E7-98BF-B24093DA3E63}">
      <dgm:prSet/>
      <dgm:spPr/>
      <dgm:t>
        <a:bodyPr/>
        <a:lstStyle/>
        <a:p>
          <a:endParaRPr lang="en-US"/>
        </a:p>
      </dgm:t>
    </dgm:pt>
    <dgm:pt modelId="{AF7BAC00-C686-4900-8ABB-9242BD4CA859}" type="sibTrans" cxnId="{07E444BB-4E9B-47E7-98BF-B24093DA3E63}">
      <dgm:prSet/>
      <dgm:spPr/>
      <dgm:t>
        <a:bodyPr/>
        <a:lstStyle/>
        <a:p>
          <a:endParaRPr lang="en-US"/>
        </a:p>
      </dgm:t>
    </dgm:pt>
    <dgm:pt modelId="{7253AEF0-B7F2-464B-8192-2A83B2C6078A}">
      <dgm:prSet/>
      <dgm:spPr/>
      <dgm:t>
        <a:bodyPr/>
        <a:lstStyle/>
        <a:p>
          <a:r>
            <a:rPr lang="en-GB" b="1" dirty="0"/>
            <a:t>7v6yjcmqem3jkjj2.onion from Paper evidence left in Police Post Box by unidentified person.</a:t>
          </a:r>
          <a:endParaRPr lang="en-US" dirty="0"/>
        </a:p>
      </dgm:t>
    </dgm:pt>
    <dgm:pt modelId="{A656D1B8-0885-4072-BEDC-568352595155}" type="parTrans" cxnId="{FD74EF25-38F0-432E-AF1B-48972DD27A0F}">
      <dgm:prSet/>
      <dgm:spPr/>
      <dgm:t>
        <a:bodyPr/>
        <a:lstStyle/>
        <a:p>
          <a:endParaRPr lang="en-US"/>
        </a:p>
      </dgm:t>
    </dgm:pt>
    <dgm:pt modelId="{599C8AD2-D7B1-4A20-A03C-CC35C883FDF8}" type="sibTrans" cxnId="{FD74EF25-38F0-432E-AF1B-48972DD27A0F}">
      <dgm:prSet/>
      <dgm:spPr/>
      <dgm:t>
        <a:bodyPr/>
        <a:lstStyle/>
        <a:p>
          <a:endParaRPr lang="en-US"/>
        </a:p>
      </dgm:t>
    </dgm:pt>
    <dgm:pt modelId="{A4549611-548B-4DA1-99E7-45F28542F43D}" type="pres">
      <dgm:prSet presAssocID="{25A36E25-7505-4368-ABD9-AEC66A75E93D}" presName="Name0" presStyleCnt="0">
        <dgm:presLayoutVars>
          <dgm:dir/>
          <dgm:resizeHandles val="exact"/>
        </dgm:presLayoutVars>
      </dgm:prSet>
      <dgm:spPr/>
    </dgm:pt>
    <dgm:pt modelId="{C23DB599-0C4F-4EF6-A00E-86C37CD681ED}" type="pres">
      <dgm:prSet presAssocID="{6049E045-45C2-44DF-847E-D0DAA665619F}" presName="node" presStyleLbl="node1" presStyleIdx="0" presStyleCnt="3">
        <dgm:presLayoutVars>
          <dgm:bulletEnabled val="1"/>
        </dgm:presLayoutVars>
      </dgm:prSet>
      <dgm:spPr/>
    </dgm:pt>
    <dgm:pt modelId="{68D68B9B-0BA5-4FB0-B63E-3F58A31BFE23}" type="pres">
      <dgm:prSet presAssocID="{7C6CB4AF-2488-4F35-AD9C-380041981538}" presName="sibTrans" presStyleLbl="sibTrans2D1" presStyleIdx="0" presStyleCnt="2"/>
      <dgm:spPr/>
    </dgm:pt>
    <dgm:pt modelId="{242CD4E1-7E83-4696-949C-49D0FA473BE4}" type="pres">
      <dgm:prSet presAssocID="{7C6CB4AF-2488-4F35-AD9C-380041981538}" presName="connectorText" presStyleLbl="sibTrans2D1" presStyleIdx="0" presStyleCnt="2"/>
      <dgm:spPr/>
    </dgm:pt>
    <dgm:pt modelId="{DE877750-5FF1-4C19-9B73-8774119E9810}" type="pres">
      <dgm:prSet presAssocID="{49F8237E-FB69-4A2A-92EB-8C18DC413B8A}" presName="node" presStyleLbl="node1" presStyleIdx="1" presStyleCnt="3">
        <dgm:presLayoutVars>
          <dgm:bulletEnabled val="1"/>
        </dgm:presLayoutVars>
      </dgm:prSet>
      <dgm:spPr/>
    </dgm:pt>
    <dgm:pt modelId="{8CDCD517-B9CE-42CC-8330-142FC8C59C41}" type="pres">
      <dgm:prSet presAssocID="{AF7BAC00-C686-4900-8ABB-9242BD4CA859}" presName="sibTrans" presStyleLbl="sibTrans2D1" presStyleIdx="1" presStyleCnt="2"/>
      <dgm:spPr/>
    </dgm:pt>
    <dgm:pt modelId="{E95112C6-996E-4152-AE0F-E3DC6AEE932E}" type="pres">
      <dgm:prSet presAssocID="{AF7BAC00-C686-4900-8ABB-9242BD4CA859}" presName="connectorText" presStyleLbl="sibTrans2D1" presStyleIdx="1" presStyleCnt="2"/>
      <dgm:spPr/>
    </dgm:pt>
    <dgm:pt modelId="{4DE21FAC-F209-4510-B4B2-BA5E75D8D26D}" type="pres">
      <dgm:prSet presAssocID="{7253AEF0-B7F2-464B-8192-2A83B2C6078A}" presName="node" presStyleLbl="node1" presStyleIdx="2" presStyleCnt="3">
        <dgm:presLayoutVars>
          <dgm:bulletEnabled val="1"/>
        </dgm:presLayoutVars>
      </dgm:prSet>
      <dgm:spPr/>
    </dgm:pt>
  </dgm:ptLst>
  <dgm:cxnLst>
    <dgm:cxn modelId="{FD74EF25-38F0-432E-AF1B-48972DD27A0F}" srcId="{25A36E25-7505-4368-ABD9-AEC66A75E93D}" destId="{7253AEF0-B7F2-464B-8192-2A83B2C6078A}" srcOrd="2" destOrd="0" parTransId="{A656D1B8-0885-4072-BEDC-568352595155}" sibTransId="{599C8AD2-D7B1-4A20-A03C-CC35C883FDF8}"/>
    <dgm:cxn modelId="{D801962B-9C9B-4955-A325-E8A3612BA33D}" type="presOf" srcId="{7253AEF0-B7F2-464B-8192-2A83B2C6078A}" destId="{4DE21FAC-F209-4510-B4B2-BA5E75D8D26D}" srcOrd="0" destOrd="0" presId="urn:microsoft.com/office/officeart/2005/8/layout/process1"/>
    <dgm:cxn modelId="{6B6CE743-7EB8-4DCD-837F-E6174D6D4835}" type="presOf" srcId="{25A36E25-7505-4368-ABD9-AEC66A75E93D}" destId="{A4549611-548B-4DA1-99E7-45F28542F43D}" srcOrd="0" destOrd="0" presId="urn:microsoft.com/office/officeart/2005/8/layout/process1"/>
    <dgm:cxn modelId="{C9114D4B-1C4D-4594-8312-DD2137CC6BD4}" type="presOf" srcId="{6049E045-45C2-44DF-847E-D0DAA665619F}" destId="{C23DB599-0C4F-4EF6-A00E-86C37CD681ED}" srcOrd="0" destOrd="0" presId="urn:microsoft.com/office/officeart/2005/8/layout/process1"/>
    <dgm:cxn modelId="{C69835AB-30A2-4DEA-A674-B401D3622E39}" type="presOf" srcId="{AF7BAC00-C686-4900-8ABB-9242BD4CA859}" destId="{8CDCD517-B9CE-42CC-8330-142FC8C59C41}" srcOrd="0" destOrd="0" presId="urn:microsoft.com/office/officeart/2005/8/layout/process1"/>
    <dgm:cxn modelId="{07E444BB-4E9B-47E7-98BF-B24093DA3E63}" srcId="{25A36E25-7505-4368-ABD9-AEC66A75E93D}" destId="{49F8237E-FB69-4A2A-92EB-8C18DC413B8A}" srcOrd="1" destOrd="0" parTransId="{3DDEFBD1-D0BC-43C2-8469-C913705C31CB}" sibTransId="{AF7BAC00-C686-4900-8ABB-9242BD4CA859}"/>
    <dgm:cxn modelId="{17C2E9C1-9426-4FA2-A8F8-799B70086356}" type="presOf" srcId="{7C6CB4AF-2488-4F35-AD9C-380041981538}" destId="{242CD4E1-7E83-4696-949C-49D0FA473BE4}" srcOrd="1" destOrd="0" presId="urn:microsoft.com/office/officeart/2005/8/layout/process1"/>
    <dgm:cxn modelId="{CA48AFCC-515E-4C95-A297-55F9A0767A3F}" type="presOf" srcId="{49F8237E-FB69-4A2A-92EB-8C18DC413B8A}" destId="{DE877750-5FF1-4C19-9B73-8774119E9810}" srcOrd="0" destOrd="0" presId="urn:microsoft.com/office/officeart/2005/8/layout/process1"/>
    <dgm:cxn modelId="{50B786D1-7DD4-4FC5-86F2-F5869C864668}" type="presOf" srcId="{AF7BAC00-C686-4900-8ABB-9242BD4CA859}" destId="{E95112C6-996E-4152-AE0F-E3DC6AEE932E}" srcOrd="1" destOrd="0" presId="urn:microsoft.com/office/officeart/2005/8/layout/process1"/>
    <dgm:cxn modelId="{B8E906D3-1A3C-49F8-9B17-F18B8AE2FDE6}" type="presOf" srcId="{7C6CB4AF-2488-4F35-AD9C-380041981538}" destId="{68D68B9B-0BA5-4FB0-B63E-3F58A31BFE23}" srcOrd="0" destOrd="0" presId="urn:microsoft.com/office/officeart/2005/8/layout/process1"/>
    <dgm:cxn modelId="{CD357AED-67CC-4448-A07E-A243786AD068}" srcId="{25A36E25-7505-4368-ABD9-AEC66A75E93D}" destId="{6049E045-45C2-44DF-847E-D0DAA665619F}" srcOrd="0" destOrd="0" parTransId="{8E4487D3-EE4C-436E-856F-AA2166F8D8E3}" sibTransId="{7C6CB4AF-2488-4F35-AD9C-380041981538}"/>
    <dgm:cxn modelId="{E715C50C-D19D-4ECF-81D3-940556290B46}" type="presParOf" srcId="{A4549611-548B-4DA1-99E7-45F28542F43D}" destId="{C23DB599-0C4F-4EF6-A00E-86C37CD681ED}" srcOrd="0" destOrd="0" presId="urn:microsoft.com/office/officeart/2005/8/layout/process1"/>
    <dgm:cxn modelId="{1D9AA4A6-C898-4441-A39C-CB9B807A56CF}" type="presParOf" srcId="{A4549611-548B-4DA1-99E7-45F28542F43D}" destId="{68D68B9B-0BA5-4FB0-B63E-3F58A31BFE23}" srcOrd="1" destOrd="0" presId="urn:microsoft.com/office/officeart/2005/8/layout/process1"/>
    <dgm:cxn modelId="{82178DB6-2CAE-4A4F-8ED5-3A5E9CB1456E}" type="presParOf" srcId="{68D68B9B-0BA5-4FB0-B63E-3F58A31BFE23}" destId="{242CD4E1-7E83-4696-949C-49D0FA473BE4}" srcOrd="0" destOrd="0" presId="urn:microsoft.com/office/officeart/2005/8/layout/process1"/>
    <dgm:cxn modelId="{52BAF639-B9D8-4FD6-B69A-2A00DDD3519E}" type="presParOf" srcId="{A4549611-548B-4DA1-99E7-45F28542F43D}" destId="{DE877750-5FF1-4C19-9B73-8774119E9810}" srcOrd="2" destOrd="0" presId="urn:microsoft.com/office/officeart/2005/8/layout/process1"/>
    <dgm:cxn modelId="{61F5DEDC-6CB3-4541-94D5-242BCB960D24}" type="presParOf" srcId="{A4549611-548B-4DA1-99E7-45F28542F43D}" destId="{8CDCD517-B9CE-42CC-8330-142FC8C59C41}" srcOrd="3" destOrd="0" presId="urn:microsoft.com/office/officeart/2005/8/layout/process1"/>
    <dgm:cxn modelId="{185F5440-BEF1-4B94-9FE3-A19D52D47848}" type="presParOf" srcId="{8CDCD517-B9CE-42CC-8330-142FC8C59C41}" destId="{E95112C6-996E-4152-AE0F-E3DC6AEE932E}" srcOrd="0" destOrd="0" presId="urn:microsoft.com/office/officeart/2005/8/layout/process1"/>
    <dgm:cxn modelId="{13F79800-C5B5-4CF3-A51A-DE9658567D23}" type="presParOf" srcId="{A4549611-548B-4DA1-99E7-45F28542F43D}" destId="{4DE21FAC-F209-4510-B4B2-BA5E75D8D26D}"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943C291-1CE4-4B0B-9BF1-34D8B1B78860}"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163B16A4-BCA5-4550-87E0-C4259EA3C301}">
      <dgm:prSet/>
      <dgm:spPr/>
      <dgm:t>
        <a:bodyPr/>
        <a:lstStyle/>
        <a:p>
          <a:r>
            <a:rPr lang="en-GB" i="1"/>
            <a:t>https://bitcointalk.org/index.php?action=profile;u=680140 (no date) Available at: https://bitcointalk.org/index.php?action=profile;u=680140 (Accessed: March 19, 2023). </a:t>
          </a:r>
          <a:endParaRPr lang="en-US"/>
        </a:p>
      </dgm:t>
    </dgm:pt>
    <dgm:pt modelId="{5EDBE80B-DA92-4D76-8814-95CA469DC1EE}" type="parTrans" cxnId="{51E393BB-CB8E-483A-9F27-C185764301DE}">
      <dgm:prSet/>
      <dgm:spPr/>
      <dgm:t>
        <a:bodyPr/>
        <a:lstStyle/>
        <a:p>
          <a:endParaRPr lang="en-US"/>
        </a:p>
      </dgm:t>
    </dgm:pt>
    <dgm:pt modelId="{4DDE2BF5-67E7-42FC-A883-3F58E6E17741}" type="sibTrans" cxnId="{51E393BB-CB8E-483A-9F27-C185764301DE}">
      <dgm:prSet/>
      <dgm:spPr/>
      <dgm:t>
        <a:bodyPr/>
        <a:lstStyle/>
        <a:p>
          <a:endParaRPr lang="en-US"/>
        </a:p>
      </dgm:t>
    </dgm:pt>
    <dgm:pt modelId="{7323B775-F720-4445-94D6-A0C9949B6C4B}">
      <dgm:prSet/>
      <dgm:spPr/>
      <dgm:t>
        <a:bodyPr/>
        <a:lstStyle/>
        <a:p>
          <a:r>
            <a:rPr lang="en-GB" i="1"/>
            <a:t>Bitcoin block explorer and API (no date) Bitcoin Block Explorer &amp; API - SoChain. Available at: https://chain.so/BTC (Accessed: March 19, 2023). </a:t>
          </a:r>
          <a:endParaRPr lang="en-US"/>
        </a:p>
      </dgm:t>
    </dgm:pt>
    <dgm:pt modelId="{B717BAB5-48FC-407E-BEC6-34BE80DB0197}" type="parTrans" cxnId="{56F1D5C8-F13D-4989-8FA4-3E4BA3C63EB4}">
      <dgm:prSet/>
      <dgm:spPr/>
      <dgm:t>
        <a:bodyPr/>
        <a:lstStyle/>
        <a:p>
          <a:endParaRPr lang="en-US"/>
        </a:p>
      </dgm:t>
    </dgm:pt>
    <dgm:pt modelId="{DC872A97-1A25-4703-B48B-9F35E12678B5}" type="sibTrans" cxnId="{56F1D5C8-F13D-4989-8FA4-3E4BA3C63EB4}">
      <dgm:prSet/>
      <dgm:spPr/>
      <dgm:t>
        <a:bodyPr/>
        <a:lstStyle/>
        <a:p>
          <a:endParaRPr lang="en-US"/>
        </a:p>
      </dgm:t>
    </dgm:pt>
    <dgm:pt modelId="{EC0BC82E-C6E4-465D-9029-47A53B68A903}">
      <dgm:prSet/>
      <dgm:spPr/>
      <dgm:t>
        <a:bodyPr/>
        <a:lstStyle/>
        <a:p>
          <a:r>
            <a:rPr lang="en-GB" i="1"/>
            <a:t>Blockchain Explorer - Bitcoin Tracker &amp; More | blockchain.com (no date). Available at: https://www.blockchain.com/explorer (Accessed: March 19, 2023). </a:t>
          </a:r>
          <a:endParaRPr lang="en-US"/>
        </a:p>
      </dgm:t>
    </dgm:pt>
    <dgm:pt modelId="{0D544643-0A2D-46BE-8C92-1456E5468B70}" type="parTrans" cxnId="{243BA587-D087-44C2-A316-5579F3717E01}">
      <dgm:prSet/>
      <dgm:spPr/>
      <dgm:t>
        <a:bodyPr/>
        <a:lstStyle/>
        <a:p>
          <a:endParaRPr lang="en-US"/>
        </a:p>
      </dgm:t>
    </dgm:pt>
    <dgm:pt modelId="{05FF0C23-CEE8-49A9-8B26-7CAE259B846A}" type="sibTrans" cxnId="{243BA587-D087-44C2-A316-5579F3717E01}">
      <dgm:prSet/>
      <dgm:spPr/>
      <dgm:t>
        <a:bodyPr/>
        <a:lstStyle/>
        <a:p>
          <a:endParaRPr lang="en-US"/>
        </a:p>
      </dgm:t>
    </dgm:pt>
    <dgm:pt modelId="{812AFE87-49F7-41D8-899C-D6662A523CD4}">
      <dgm:prSet/>
      <dgm:spPr/>
      <dgm:t>
        <a:bodyPr/>
        <a:lstStyle/>
        <a:p>
          <a:r>
            <a:rPr lang="en-GB" i="1"/>
            <a:t>Blockchain Investigation Tool (no date) Breadcrumbs. Available at: https://www.breadcrumbs.app/reports/5644 (Accessed: March 19, 2023). </a:t>
          </a:r>
          <a:endParaRPr lang="en-US"/>
        </a:p>
      </dgm:t>
    </dgm:pt>
    <dgm:pt modelId="{9D6FC731-D26C-48A8-93EE-18CFEE5FA22E}" type="parTrans" cxnId="{0608DB6C-41CB-426A-AE4F-88B55C02F7AB}">
      <dgm:prSet/>
      <dgm:spPr/>
      <dgm:t>
        <a:bodyPr/>
        <a:lstStyle/>
        <a:p>
          <a:endParaRPr lang="en-US"/>
        </a:p>
      </dgm:t>
    </dgm:pt>
    <dgm:pt modelId="{4B3161D0-754E-42F1-A72B-D0B049FCE7EB}" type="sibTrans" cxnId="{0608DB6C-41CB-426A-AE4F-88B55C02F7AB}">
      <dgm:prSet/>
      <dgm:spPr/>
      <dgm:t>
        <a:bodyPr/>
        <a:lstStyle/>
        <a:p>
          <a:endParaRPr lang="en-US"/>
        </a:p>
      </dgm:t>
    </dgm:pt>
    <dgm:pt modelId="{356D4581-1426-42CF-BC98-F63FBA1E0846}">
      <dgm:prSet/>
      <dgm:spPr/>
      <dgm:t>
        <a:bodyPr/>
        <a:lstStyle/>
        <a:p>
          <a:r>
            <a:rPr lang="en-GB" i="1"/>
            <a:t>Chain of custody (2023) Wikipedia. Wikimedia Foundation. Available at: https://en.wikipedia.org/wiki/Chain_of_custody (Accessed: March 15, 2023). </a:t>
          </a:r>
          <a:endParaRPr lang="en-US"/>
        </a:p>
      </dgm:t>
    </dgm:pt>
    <dgm:pt modelId="{E585E100-21C4-4289-86F8-16F39D405300}" type="parTrans" cxnId="{3664D55E-0AD5-48E5-88EA-689EC7F081BF}">
      <dgm:prSet/>
      <dgm:spPr/>
      <dgm:t>
        <a:bodyPr/>
        <a:lstStyle/>
        <a:p>
          <a:endParaRPr lang="en-US"/>
        </a:p>
      </dgm:t>
    </dgm:pt>
    <dgm:pt modelId="{5B41BD0D-51B3-4FBF-923A-A9C20355FEC4}" type="sibTrans" cxnId="{3664D55E-0AD5-48E5-88EA-689EC7F081BF}">
      <dgm:prSet/>
      <dgm:spPr/>
      <dgm:t>
        <a:bodyPr/>
        <a:lstStyle/>
        <a:p>
          <a:endParaRPr lang="en-US"/>
        </a:p>
      </dgm:t>
    </dgm:pt>
    <dgm:pt modelId="{427F1BA9-E9C8-4899-AF6C-7AD88CA8AFB4}">
      <dgm:prSet/>
      <dgm:spPr/>
      <dgm:t>
        <a:bodyPr/>
        <a:lstStyle/>
        <a:p>
          <a:r>
            <a:rPr lang="en-GB" i="1"/>
            <a:t>Ciphertrace Inspector (no date). Available at: https://ciphertrace.com/wp-content/uploads/2020/05/Datasheet_CipherTrace_Inspector_Updated02272023.pdf (Accessed: March 15, 2023). </a:t>
          </a:r>
          <a:endParaRPr lang="en-US"/>
        </a:p>
      </dgm:t>
    </dgm:pt>
    <dgm:pt modelId="{F4B68AF2-2C55-4F77-AADE-3E5360D0BB65}" type="parTrans" cxnId="{5305E30A-BDF0-4C12-9FFC-FE46A9094633}">
      <dgm:prSet/>
      <dgm:spPr/>
      <dgm:t>
        <a:bodyPr/>
        <a:lstStyle/>
        <a:p>
          <a:endParaRPr lang="en-US"/>
        </a:p>
      </dgm:t>
    </dgm:pt>
    <dgm:pt modelId="{EB966DF7-55FD-41E1-B47F-591A424EEB5D}" type="sibTrans" cxnId="{5305E30A-BDF0-4C12-9FFC-FE46A9094633}">
      <dgm:prSet/>
      <dgm:spPr/>
      <dgm:t>
        <a:bodyPr/>
        <a:lstStyle/>
        <a:p>
          <a:endParaRPr lang="en-US"/>
        </a:p>
      </dgm:t>
    </dgm:pt>
    <dgm:pt modelId="{D0DACA29-E243-4FC2-8966-4BF9362001D9}">
      <dgm:prSet/>
      <dgm:spPr/>
      <dgm:t>
        <a:bodyPr/>
        <a:lstStyle/>
        <a:p>
          <a:r>
            <a:rPr lang="en-GB" i="1"/>
            <a:t>https://www.cps.gov.uk/legal-guidance/admitting-evidence-under-sections-9-and-10-criminal-justice-act-1967</a:t>
          </a:r>
          <a:endParaRPr lang="en-US"/>
        </a:p>
      </dgm:t>
    </dgm:pt>
    <dgm:pt modelId="{34C821A8-08AD-43DA-B403-38A5CA189173}" type="parTrans" cxnId="{C85ADCCB-D21C-405B-95E3-EBD2D30F594B}">
      <dgm:prSet/>
      <dgm:spPr/>
      <dgm:t>
        <a:bodyPr/>
        <a:lstStyle/>
        <a:p>
          <a:endParaRPr lang="en-US"/>
        </a:p>
      </dgm:t>
    </dgm:pt>
    <dgm:pt modelId="{2F60C36A-DD04-43BD-A066-B03AFA8BAE96}" type="sibTrans" cxnId="{C85ADCCB-D21C-405B-95E3-EBD2D30F594B}">
      <dgm:prSet/>
      <dgm:spPr/>
      <dgm:t>
        <a:bodyPr/>
        <a:lstStyle/>
        <a:p>
          <a:endParaRPr lang="en-US"/>
        </a:p>
      </dgm:t>
    </dgm:pt>
    <dgm:pt modelId="{C1E4B316-6226-468A-BE5F-4BA60736E984}">
      <dgm:prSet/>
      <dgm:spPr/>
      <dgm:t>
        <a:bodyPr/>
        <a:lstStyle/>
        <a:p>
          <a:r>
            <a:rPr lang="en-GB" i="1"/>
            <a:t>Crystal. Available at: https://explorer.crystalblockchain.com/visualization/4i7Vf4rZuyhYQOmn?x=-108.69412994384766&amp;y=-119.4714126586914&amp;k=0.9999284148216248 (Accessed: March 19, 2023). </a:t>
          </a:r>
          <a:endParaRPr lang="en-US"/>
        </a:p>
      </dgm:t>
    </dgm:pt>
    <dgm:pt modelId="{81B5D741-8D43-4E4D-80BE-5DA572DCB11D}" type="parTrans" cxnId="{B8819EFC-8506-4F42-A683-393AD9D1DE48}">
      <dgm:prSet/>
      <dgm:spPr/>
      <dgm:t>
        <a:bodyPr/>
        <a:lstStyle/>
        <a:p>
          <a:endParaRPr lang="en-US"/>
        </a:p>
      </dgm:t>
    </dgm:pt>
    <dgm:pt modelId="{A4FFBF19-545D-4AD4-9B1C-0F11B5A4D56C}" type="sibTrans" cxnId="{B8819EFC-8506-4F42-A683-393AD9D1DE48}">
      <dgm:prSet/>
      <dgm:spPr/>
      <dgm:t>
        <a:bodyPr/>
        <a:lstStyle/>
        <a:p>
          <a:endParaRPr lang="en-US"/>
        </a:p>
      </dgm:t>
    </dgm:pt>
    <dgm:pt modelId="{48791961-B0DD-4192-9793-BDE0E8C551C6}">
      <dgm:prSet/>
      <dgm:spPr/>
      <dgm:t>
        <a:bodyPr/>
        <a:lstStyle/>
        <a:p>
          <a:r>
            <a:rPr lang="en-GB" i="1"/>
            <a:t>Free design tool: Presentations, video, social media | CANVA (no date). Available at: https://www.canva.com/ (Accessed: March 19, 2023). </a:t>
          </a:r>
          <a:endParaRPr lang="en-US"/>
        </a:p>
      </dgm:t>
    </dgm:pt>
    <dgm:pt modelId="{B00FE48E-20AA-4463-A344-A57A5D61DBED}" type="parTrans" cxnId="{DC4EAF88-2719-4820-8302-2E4653A605A0}">
      <dgm:prSet/>
      <dgm:spPr/>
      <dgm:t>
        <a:bodyPr/>
        <a:lstStyle/>
        <a:p>
          <a:endParaRPr lang="en-US"/>
        </a:p>
      </dgm:t>
    </dgm:pt>
    <dgm:pt modelId="{462FFCB6-FB23-41E1-988A-E691B4873BDE}" type="sibTrans" cxnId="{DC4EAF88-2719-4820-8302-2E4653A605A0}">
      <dgm:prSet/>
      <dgm:spPr/>
      <dgm:t>
        <a:bodyPr/>
        <a:lstStyle/>
        <a:p>
          <a:endParaRPr lang="en-US"/>
        </a:p>
      </dgm:t>
    </dgm:pt>
    <dgm:pt modelId="{AD2A174B-ABD9-4C66-BF3F-057AB866F4EC}">
      <dgm:prSet/>
      <dgm:spPr/>
      <dgm:t>
        <a:bodyPr/>
        <a:lstStyle/>
        <a:p>
          <a:r>
            <a:rPr lang="en-GB" i="0"/>
            <a:t>Mabry, K.L. (2022) </a:t>
          </a:r>
          <a:r>
            <a:rPr lang="en-GB" i="1"/>
            <a:t>Computer forensics: 5 advantages and disadvantages</a:t>
          </a:r>
          <a:r>
            <a:rPr lang="en-GB" i="0"/>
            <a:t>, </a:t>
          </a:r>
          <a:r>
            <a:rPr lang="en-GB" i="1"/>
            <a:t>SMB Security Operation Center</a:t>
          </a:r>
          <a:r>
            <a:rPr lang="en-GB" i="0"/>
            <a:t>. Available at: https://sentreesystems.com/pros-and-cons-of-computer-forensics/#:~:text=The%20advantages%20are%20that%20it,and%20it%20can%20be%20expensive. (Accessed: March 21, 2023). </a:t>
          </a:r>
          <a:endParaRPr lang="en-US"/>
        </a:p>
      </dgm:t>
    </dgm:pt>
    <dgm:pt modelId="{84B73294-EADE-4BDB-8FD9-9015C094A66B}" type="parTrans" cxnId="{0DC7B856-2275-48E5-B964-8FF848ED4407}">
      <dgm:prSet/>
      <dgm:spPr/>
      <dgm:t>
        <a:bodyPr/>
        <a:lstStyle/>
        <a:p>
          <a:endParaRPr lang="en-US"/>
        </a:p>
      </dgm:t>
    </dgm:pt>
    <dgm:pt modelId="{A45B45C8-3CE5-48FE-B7DA-DD07DB736D4F}" type="sibTrans" cxnId="{0DC7B856-2275-48E5-B964-8FF848ED4407}">
      <dgm:prSet/>
      <dgm:spPr/>
      <dgm:t>
        <a:bodyPr/>
        <a:lstStyle/>
        <a:p>
          <a:endParaRPr lang="en-US"/>
        </a:p>
      </dgm:t>
    </dgm:pt>
    <dgm:pt modelId="{DED37484-D27A-46A3-8623-3D7F0E5ED4CA}">
      <dgm:prSet/>
      <dgm:spPr/>
      <dgm:t>
        <a:bodyPr/>
        <a:lstStyle/>
        <a:p>
          <a:r>
            <a:rPr lang="en-GB" i="1"/>
            <a:t>Nakamoto, S., 2008. Bitcoin: A peer-to-peer electronic cash system. </a:t>
          </a:r>
          <a:r>
            <a:rPr lang="en-GB" i="0"/>
            <a:t>Decentralized business review</a:t>
          </a:r>
          <a:r>
            <a:rPr lang="en-GB" i="1"/>
            <a:t>, p.21260.</a:t>
          </a:r>
          <a:endParaRPr lang="en-US"/>
        </a:p>
      </dgm:t>
    </dgm:pt>
    <dgm:pt modelId="{350C4616-9970-4592-843C-3CC91527086B}" type="parTrans" cxnId="{4F5A9532-4F45-4D2A-8418-B06ED0534613}">
      <dgm:prSet/>
      <dgm:spPr/>
      <dgm:t>
        <a:bodyPr/>
        <a:lstStyle/>
        <a:p>
          <a:endParaRPr lang="en-US"/>
        </a:p>
      </dgm:t>
    </dgm:pt>
    <dgm:pt modelId="{851F82D4-0169-4979-A298-4F6BBC35CB94}" type="sibTrans" cxnId="{4F5A9532-4F45-4D2A-8418-B06ED0534613}">
      <dgm:prSet/>
      <dgm:spPr/>
      <dgm:t>
        <a:bodyPr/>
        <a:lstStyle/>
        <a:p>
          <a:endParaRPr lang="en-US"/>
        </a:p>
      </dgm:t>
    </dgm:pt>
    <dgm:pt modelId="{5FF60ECB-A53B-4590-BD0E-AEBB3227A3BF}">
      <dgm:prSet/>
      <dgm:spPr/>
      <dgm:t>
        <a:bodyPr/>
        <a:lstStyle/>
        <a:p>
          <a:r>
            <a:rPr lang="en-GB" i="0"/>
            <a:t>Raj, R. (2023) </a:t>
          </a:r>
          <a:r>
            <a:rPr lang="en-GB" i="1"/>
            <a:t>How does blockchain work? - blockchain transaction - intellipaat</a:t>
          </a:r>
          <a:r>
            <a:rPr lang="en-GB" i="0"/>
            <a:t>, </a:t>
          </a:r>
          <a:r>
            <a:rPr lang="en-GB" i="1"/>
            <a:t>Intellipaat Blog</a:t>
          </a:r>
          <a:r>
            <a:rPr lang="en-GB" i="0"/>
            <a:t>. Available at: https://intellipaat.com/blog/tutorial/blockchain-tutorial/how-does-blockchain-work/ (Accessed: March 21, 2023). </a:t>
          </a:r>
          <a:endParaRPr lang="en-US"/>
        </a:p>
      </dgm:t>
    </dgm:pt>
    <dgm:pt modelId="{D7EB55F3-AE8F-4CC8-8FA4-70CBA9923E0A}" type="parTrans" cxnId="{2C874F6E-2078-41A2-8B7B-F6FF16B04D7F}">
      <dgm:prSet/>
      <dgm:spPr/>
      <dgm:t>
        <a:bodyPr/>
        <a:lstStyle/>
        <a:p>
          <a:endParaRPr lang="en-US"/>
        </a:p>
      </dgm:t>
    </dgm:pt>
    <dgm:pt modelId="{73FEBDD7-CEBF-4CE7-8DEC-602A2FF0CE8F}" type="sibTrans" cxnId="{2C874F6E-2078-41A2-8B7B-F6FF16B04D7F}">
      <dgm:prSet/>
      <dgm:spPr/>
      <dgm:t>
        <a:bodyPr/>
        <a:lstStyle/>
        <a:p>
          <a:endParaRPr lang="en-US"/>
        </a:p>
      </dgm:t>
    </dgm:pt>
    <dgm:pt modelId="{56FDEFF0-546C-45AD-A917-5867ED7372DA}">
      <dgm:prSet/>
      <dgm:spPr/>
      <dgm:t>
        <a:bodyPr/>
        <a:lstStyle/>
        <a:p>
          <a:r>
            <a:rPr lang="en-GB" i="1"/>
            <a:t>Track bitcoin</a:t>
          </a:r>
          <a:r>
            <a:rPr lang="en-GB" i="0"/>
            <a:t> (no date) </a:t>
          </a:r>
          <a:r>
            <a:rPr lang="en-GB" i="1"/>
            <a:t>Blockonomics</a:t>
          </a:r>
          <a:r>
            <a:rPr lang="en-GB" i="0"/>
            <a:t>. Available at: https://www.blockonomics.co/blockonomics#/addresswatcher (Accessed: March 23, 2023). </a:t>
          </a:r>
          <a:endParaRPr lang="en-US"/>
        </a:p>
      </dgm:t>
    </dgm:pt>
    <dgm:pt modelId="{1716E57B-63C9-4BBA-BAC8-9FD5593C7907}" type="parTrans" cxnId="{3A329561-A2E5-4533-9D5B-D481ADC1A63C}">
      <dgm:prSet/>
      <dgm:spPr/>
      <dgm:t>
        <a:bodyPr/>
        <a:lstStyle/>
        <a:p>
          <a:endParaRPr lang="en-US"/>
        </a:p>
      </dgm:t>
    </dgm:pt>
    <dgm:pt modelId="{C2EC403B-E8B4-4A13-AB68-C40C159DDCD0}" type="sibTrans" cxnId="{3A329561-A2E5-4533-9D5B-D481ADC1A63C}">
      <dgm:prSet/>
      <dgm:spPr/>
      <dgm:t>
        <a:bodyPr/>
        <a:lstStyle/>
        <a:p>
          <a:endParaRPr lang="en-US"/>
        </a:p>
      </dgm:t>
    </dgm:pt>
    <dgm:pt modelId="{FBABFD32-6A70-470A-96A2-7E4D2E8AFEAA}">
      <dgm:prSet/>
      <dgm:spPr/>
      <dgm:t>
        <a:bodyPr/>
        <a:lstStyle/>
        <a:p>
          <a:r>
            <a:rPr lang="en-GB" i="1"/>
            <a:t>Williams, J. (2012) ACPO Good Practice Guide for Digital Evidence [Preprint]. </a:t>
          </a:r>
          <a:endParaRPr lang="en-US"/>
        </a:p>
      </dgm:t>
    </dgm:pt>
    <dgm:pt modelId="{6FDE12FE-485C-4C6E-9245-A7D867E70D01}" type="parTrans" cxnId="{26FE7F12-DECA-4B0D-98FD-D74EF92E23BA}">
      <dgm:prSet/>
      <dgm:spPr/>
      <dgm:t>
        <a:bodyPr/>
        <a:lstStyle/>
        <a:p>
          <a:endParaRPr lang="en-US"/>
        </a:p>
      </dgm:t>
    </dgm:pt>
    <dgm:pt modelId="{068586B9-3BDA-4D22-AAED-BBE61B533EA7}" type="sibTrans" cxnId="{26FE7F12-DECA-4B0D-98FD-D74EF92E23BA}">
      <dgm:prSet/>
      <dgm:spPr/>
      <dgm:t>
        <a:bodyPr/>
        <a:lstStyle/>
        <a:p>
          <a:endParaRPr lang="en-US"/>
        </a:p>
      </dgm:t>
    </dgm:pt>
    <dgm:pt modelId="{2F05EC00-6467-4B01-8FA0-A6FC323546D8}">
      <dgm:prSet/>
      <dgm:spPr/>
      <dgm:t>
        <a:bodyPr/>
        <a:lstStyle/>
        <a:p>
          <a:r>
            <a:rPr lang="en-GB" i="1"/>
            <a:t>7v6yjcmqem3jkjj2.Onion+ - onion search engine. Available at: https://onionengine.com/search.php?search=7v6yjcmqem3jkjj2.onion%2B&amp;submit=Search&amp;rt= (Accessed: March 19, 2023). </a:t>
          </a:r>
          <a:endParaRPr lang="en-US"/>
        </a:p>
      </dgm:t>
    </dgm:pt>
    <dgm:pt modelId="{ABFA7464-B0A6-44E0-85CE-AB233EF67229}" type="parTrans" cxnId="{41435ABB-885C-4CEB-800C-2DC665B2BB30}">
      <dgm:prSet/>
      <dgm:spPr/>
      <dgm:t>
        <a:bodyPr/>
        <a:lstStyle/>
        <a:p>
          <a:endParaRPr lang="en-US"/>
        </a:p>
      </dgm:t>
    </dgm:pt>
    <dgm:pt modelId="{D81411B4-AA0E-4B56-A78E-D851924D229A}" type="sibTrans" cxnId="{41435ABB-885C-4CEB-800C-2DC665B2BB30}">
      <dgm:prSet/>
      <dgm:spPr/>
      <dgm:t>
        <a:bodyPr/>
        <a:lstStyle/>
        <a:p>
          <a:endParaRPr lang="en-US"/>
        </a:p>
      </dgm:t>
    </dgm:pt>
    <dgm:pt modelId="{E3F37C7B-D543-4A13-9091-8BD2E6ABCBB8}" type="pres">
      <dgm:prSet presAssocID="{D943C291-1CE4-4B0B-9BF1-34D8B1B78860}" presName="diagram" presStyleCnt="0">
        <dgm:presLayoutVars>
          <dgm:dir/>
          <dgm:resizeHandles val="exact"/>
        </dgm:presLayoutVars>
      </dgm:prSet>
      <dgm:spPr/>
    </dgm:pt>
    <dgm:pt modelId="{5AA3A2D9-149A-4BFE-927E-028A0EBB8458}" type="pres">
      <dgm:prSet presAssocID="{163B16A4-BCA5-4550-87E0-C4259EA3C301}" presName="node" presStyleLbl="node1" presStyleIdx="0" presStyleCnt="15">
        <dgm:presLayoutVars>
          <dgm:bulletEnabled val="1"/>
        </dgm:presLayoutVars>
      </dgm:prSet>
      <dgm:spPr/>
    </dgm:pt>
    <dgm:pt modelId="{7B8D6084-DDF6-41D0-A71A-77ED9B59A19E}" type="pres">
      <dgm:prSet presAssocID="{4DDE2BF5-67E7-42FC-A883-3F58E6E17741}" presName="sibTrans" presStyleCnt="0"/>
      <dgm:spPr/>
    </dgm:pt>
    <dgm:pt modelId="{0C4DB449-7C00-4227-8D65-93A9FBA5EFA6}" type="pres">
      <dgm:prSet presAssocID="{7323B775-F720-4445-94D6-A0C9949B6C4B}" presName="node" presStyleLbl="node1" presStyleIdx="1" presStyleCnt="15">
        <dgm:presLayoutVars>
          <dgm:bulletEnabled val="1"/>
        </dgm:presLayoutVars>
      </dgm:prSet>
      <dgm:spPr/>
    </dgm:pt>
    <dgm:pt modelId="{2B915694-8C39-4662-8A9D-B575AC30B64D}" type="pres">
      <dgm:prSet presAssocID="{DC872A97-1A25-4703-B48B-9F35E12678B5}" presName="sibTrans" presStyleCnt="0"/>
      <dgm:spPr/>
    </dgm:pt>
    <dgm:pt modelId="{B7F71C96-A179-49B4-BCEF-31968148164D}" type="pres">
      <dgm:prSet presAssocID="{EC0BC82E-C6E4-465D-9029-47A53B68A903}" presName="node" presStyleLbl="node1" presStyleIdx="2" presStyleCnt="15">
        <dgm:presLayoutVars>
          <dgm:bulletEnabled val="1"/>
        </dgm:presLayoutVars>
      </dgm:prSet>
      <dgm:spPr/>
    </dgm:pt>
    <dgm:pt modelId="{C565518A-A3A6-4FCB-9788-FD7FB970DEB0}" type="pres">
      <dgm:prSet presAssocID="{05FF0C23-CEE8-49A9-8B26-7CAE259B846A}" presName="sibTrans" presStyleCnt="0"/>
      <dgm:spPr/>
    </dgm:pt>
    <dgm:pt modelId="{F06E9EAB-C42D-4350-8EF2-1A3E57F46259}" type="pres">
      <dgm:prSet presAssocID="{812AFE87-49F7-41D8-899C-D6662A523CD4}" presName="node" presStyleLbl="node1" presStyleIdx="3" presStyleCnt="15">
        <dgm:presLayoutVars>
          <dgm:bulletEnabled val="1"/>
        </dgm:presLayoutVars>
      </dgm:prSet>
      <dgm:spPr/>
    </dgm:pt>
    <dgm:pt modelId="{4387B787-FB3B-4945-923D-9F4EFF4D636C}" type="pres">
      <dgm:prSet presAssocID="{4B3161D0-754E-42F1-A72B-D0B049FCE7EB}" presName="sibTrans" presStyleCnt="0"/>
      <dgm:spPr/>
    </dgm:pt>
    <dgm:pt modelId="{D7D03F08-5ABF-4079-86A2-B8D16D6432FE}" type="pres">
      <dgm:prSet presAssocID="{356D4581-1426-42CF-BC98-F63FBA1E0846}" presName="node" presStyleLbl="node1" presStyleIdx="4" presStyleCnt="15">
        <dgm:presLayoutVars>
          <dgm:bulletEnabled val="1"/>
        </dgm:presLayoutVars>
      </dgm:prSet>
      <dgm:spPr/>
    </dgm:pt>
    <dgm:pt modelId="{E9870FB4-94F8-4000-86EB-053130C8EA26}" type="pres">
      <dgm:prSet presAssocID="{5B41BD0D-51B3-4FBF-923A-A9C20355FEC4}" presName="sibTrans" presStyleCnt="0"/>
      <dgm:spPr/>
    </dgm:pt>
    <dgm:pt modelId="{9CA1E9EE-7F84-4F17-AEA8-82C91CF515A9}" type="pres">
      <dgm:prSet presAssocID="{427F1BA9-E9C8-4899-AF6C-7AD88CA8AFB4}" presName="node" presStyleLbl="node1" presStyleIdx="5" presStyleCnt="15">
        <dgm:presLayoutVars>
          <dgm:bulletEnabled val="1"/>
        </dgm:presLayoutVars>
      </dgm:prSet>
      <dgm:spPr/>
    </dgm:pt>
    <dgm:pt modelId="{8BD257AC-15E7-4A37-BECE-5368F8CD76F4}" type="pres">
      <dgm:prSet presAssocID="{EB966DF7-55FD-41E1-B47F-591A424EEB5D}" presName="sibTrans" presStyleCnt="0"/>
      <dgm:spPr/>
    </dgm:pt>
    <dgm:pt modelId="{0E5FC351-716D-462B-A5EC-857680FBA428}" type="pres">
      <dgm:prSet presAssocID="{D0DACA29-E243-4FC2-8966-4BF9362001D9}" presName="node" presStyleLbl="node1" presStyleIdx="6" presStyleCnt="15">
        <dgm:presLayoutVars>
          <dgm:bulletEnabled val="1"/>
        </dgm:presLayoutVars>
      </dgm:prSet>
      <dgm:spPr/>
    </dgm:pt>
    <dgm:pt modelId="{430CA336-EA3A-471F-BFC1-40C0FD4C2A9E}" type="pres">
      <dgm:prSet presAssocID="{2F60C36A-DD04-43BD-A066-B03AFA8BAE96}" presName="sibTrans" presStyleCnt="0"/>
      <dgm:spPr/>
    </dgm:pt>
    <dgm:pt modelId="{9648C5A3-7229-4B8E-BB6E-74374F20FB71}" type="pres">
      <dgm:prSet presAssocID="{C1E4B316-6226-468A-BE5F-4BA60736E984}" presName="node" presStyleLbl="node1" presStyleIdx="7" presStyleCnt="15">
        <dgm:presLayoutVars>
          <dgm:bulletEnabled val="1"/>
        </dgm:presLayoutVars>
      </dgm:prSet>
      <dgm:spPr/>
    </dgm:pt>
    <dgm:pt modelId="{E04446D0-EB0E-4C67-A975-7CCA0CE92A29}" type="pres">
      <dgm:prSet presAssocID="{A4FFBF19-545D-4AD4-9B1C-0F11B5A4D56C}" presName="sibTrans" presStyleCnt="0"/>
      <dgm:spPr/>
    </dgm:pt>
    <dgm:pt modelId="{25A8E32C-198F-478B-87AE-3229CA86EF0E}" type="pres">
      <dgm:prSet presAssocID="{48791961-B0DD-4192-9793-BDE0E8C551C6}" presName="node" presStyleLbl="node1" presStyleIdx="8" presStyleCnt="15">
        <dgm:presLayoutVars>
          <dgm:bulletEnabled val="1"/>
        </dgm:presLayoutVars>
      </dgm:prSet>
      <dgm:spPr/>
    </dgm:pt>
    <dgm:pt modelId="{C38A08CA-CAE8-4B4C-AFC8-58468E7F5321}" type="pres">
      <dgm:prSet presAssocID="{462FFCB6-FB23-41E1-988A-E691B4873BDE}" presName="sibTrans" presStyleCnt="0"/>
      <dgm:spPr/>
    </dgm:pt>
    <dgm:pt modelId="{971EABB0-2ADA-45FE-9FA1-6173D04F5223}" type="pres">
      <dgm:prSet presAssocID="{AD2A174B-ABD9-4C66-BF3F-057AB866F4EC}" presName="node" presStyleLbl="node1" presStyleIdx="9" presStyleCnt="15">
        <dgm:presLayoutVars>
          <dgm:bulletEnabled val="1"/>
        </dgm:presLayoutVars>
      </dgm:prSet>
      <dgm:spPr/>
    </dgm:pt>
    <dgm:pt modelId="{D91D7B97-CA3A-4648-936C-92D52E024018}" type="pres">
      <dgm:prSet presAssocID="{A45B45C8-3CE5-48FE-B7DA-DD07DB736D4F}" presName="sibTrans" presStyleCnt="0"/>
      <dgm:spPr/>
    </dgm:pt>
    <dgm:pt modelId="{D6A1F1DA-70DE-451B-935F-12F20CC22BC6}" type="pres">
      <dgm:prSet presAssocID="{DED37484-D27A-46A3-8623-3D7F0E5ED4CA}" presName="node" presStyleLbl="node1" presStyleIdx="10" presStyleCnt="15">
        <dgm:presLayoutVars>
          <dgm:bulletEnabled val="1"/>
        </dgm:presLayoutVars>
      </dgm:prSet>
      <dgm:spPr/>
    </dgm:pt>
    <dgm:pt modelId="{67F86E80-AEEA-47A9-832E-138722132630}" type="pres">
      <dgm:prSet presAssocID="{851F82D4-0169-4979-A298-4F6BBC35CB94}" presName="sibTrans" presStyleCnt="0"/>
      <dgm:spPr/>
    </dgm:pt>
    <dgm:pt modelId="{5A6B05DB-E9A7-4E84-BFF5-8783D93D6308}" type="pres">
      <dgm:prSet presAssocID="{5FF60ECB-A53B-4590-BD0E-AEBB3227A3BF}" presName="node" presStyleLbl="node1" presStyleIdx="11" presStyleCnt="15">
        <dgm:presLayoutVars>
          <dgm:bulletEnabled val="1"/>
        </dgm:presLayoutVars>
      </dgm:prSet>
      <dgm:spPr/>
    </dgm:pt>
    <dgm:pt modelId="{8943DA64-4227-4D6A-BCB3-7BF2D423C5C6}" type="pres">
      <dgm:prSet presAssocID="{73FEBDD7-CEBF-4CE7-8DEC-602A2FF0CE8F}" presName="sibTrans" presStyleCnt="0"/>
      <dgm:spPr/>
    </dgm:pt>
    <dgm:pt modelId="{4C3AA333-0024-4594-BD75-ECBA01728C49}" type="pres">
      <dgm:prSet presAssocID="{56FDEFF0-546C-45AD-A917-5867ED7372DA}" presName="node" presStyleLbl="node1" presStyleIdx="12" presStyleCnt="15">
        <dgm:presLayoutVars>
          <dgm:bulletEnabled val="1"/>
        </dgm:presLayoutVars>
      </dgm:prSet>
      <dgm:spPr/>
    </dgm:pt>
    <dgm:pt modelId="{658BD77A-D5E0-4DC7-9785-C5E72D7CBC56}" type="pres">
      <dgm:prSet presAssocID="{C2EC403B-E8B4-4A13-AB68-C40C159DDCD0}" presName="sibTrans" presStyleCnt="0"/>
      <dgm:spPr/>
    </dgm:pt>
    <dgm:pt modelId="{412C5ABA-E004-4237-9C34-F80CD8361AED}" type="pres">
      <dgm:prSet presAssocID="{FBABFD32-6A70-470A-96A2-7E4D2E8AFEAA}" presName="node" presStyleLbl="node1" presStyleIdx="13" presStyleCnt="15">
        <dgm:presLayoutVars>
          <dgm:bulletEnabled val="1"/>
        </dgm:presLayoutVars>
      </dgm:prSet>
      <dgm:spPr/>
    </dgm:pt>
    <dgm:pt modelId="{462D8D4D-5562-4A4D-B450-E1ABF50D3396}" type="pres">
      <dgm:prSet presAssocID="{068586B9-3BDA-4D22-AAED-BBE61B533EA7}" presName="sibTrans" presStyleCnt="0"/>
      <dgm:spPr/>
    </dgm:pt>
    <dgm:pt modelId="{A0F9B4C9-18A7-47FD-81CA-1358DB9D15FB}" type="pres">
      <dgm:prSet presAssocID="{2F05EC00-6467-4B01-8FA0-A6FC323546D8}" presName="node" presStyleLbl="node1" presStyleIdx="14" presStyleCnt="15">
        <dgm:presLayoutVars>
          <dgm:bulletEnabled val="1"/>
        </dgm:presLayoutVars>
      </dgm:prSet>
      <dgm:spPr/>
    </dgm:pt>
  </dgm:ptLst>
  <dgm:cxnLst>
    <dgm:cxn modelId="{FD8E7809-F596-4937-A676-6471A054B6A0}" type="presOf" srcId="{356D4581-1426-42CF-BC98-F63FBA1E0846}" destId="{D7D03F08-5ABF-4079-86A2-B8D16D6432FE}" srcOrd="0" destOrd="0" presId="urn:microsoft.com/office/officeart/2005/8/layout/default"/>
    <dgm:cxn modelId="{5305E30A-BDF0-4C12-9FFC-FE46A9094633}" srcId="{D943C291-1CE4-4B0B-9BF1-34D8B1B78860}" destId="{427F1BA9-E9C8-4899-AF6C-7AD88CA8AFB4}" srcOrd="5" destOrd="0" parTransId="{F4B68AF2-2C55-4F77-AADE-3E5360D0BB65}" sibTransId="{EB966DF7-55FD-41E1-B47F-591A424EEB5D}"/>
    <dgm:cxn modelId="{26FE7F12-DECA-4B0D-98FD-D74EF92E23BA}" srcId="{D943C291-1CE4-4B0B-9BF1-34D8B1B78860}" destId="{FBABFD32-6A70-470A-96A2-7E4D2E8AFEAA}" srcOrd="13" destOrd="0" parTransId="{6FDE12FE-485C-4C6E-9245-A7D867E70D01}" sibTransId="{068586B9-3BDA-4D22-AAED-BBE61B533EA7}"/>
    <dgm:cxn modelId="{CE35102F-2EE9-4474-8BB5-8B2615D7F789}" type="presOf" srcId="{AD2A174B-ABD9-4C66-BF3F-057AB866F4EC}" destId="{971EABB0-2ADA-45FE-9FA1-6173D04F5223}" srcOrd="0" destOrd="0" presId="urn:microsoft.com/office/officeart/2005/8/layout/default"/>
    <dgm:cxn modelId="{4F5A9532-4F45-4D2A-8418-B06ED0534613}" srcId="{D943C291-1CE4-4B0B-9BF1-34D8B1B78860}" destId="{DED37484-D27A-46A3-8623-3D7F0E5ED4CA}" srcOrd="10" destOrd="0" parTransId="{350C4616-9970-4592-843C-3CC91527086B}" sibTransId="{851F82D4-0169-4979-A298-4F6BBC35CB94}"/>
    <dgm:cxn modelId="{97CF873E-8A1F-41EA-B18B-B5B90441B5A0}" type="presOf" srcId="{5FF60ECB-A53B-4590-BD0E-AEBB3227A3BF}" destId="{5A6B05DB-E9A7-4E84-BFF5-8783D93D6308}" srcOrd="0" destOrd="0" presId="urn:microsoft.com/office/officeart/2005/8/layout/default"/>
    <dgm:cxn modelId="{3664D55E-0AD5-48E5-88EA-689EC7F081BF}" srcId="{D943C291-1CE4-4B0B-9BF1-34D8B1B78860}" destId="{356D4581-1426-42CF-BC98-F63FBA1E0846}" srcOrd="4" destOrd="0" parTransId="{E585E100-21C4-4289-86F8-16F39D405300}" sibTransId="{5B41BD0D-51B3-4FBF-923A-A9C20355FEC4}"/>
    <dgm:cxn modelId="{0ED87A61-DBD1-49DD-9DD4-18004C2028BA}" type="presOf" srcId="{812AFE87-49F7-41D8-899C-D6662A523CD4}" destId="{F06E9EAB-C42D-4350-8EF2-1A3E57F46259}" srcOrd="0" destOrd="0" presId="urn:microsoft.com/office/officeart/2005/8/layout/default"/>
    <dgm:cxn modelId="{3A329561-A2E5-4533-9D5B-D481ADC1A63C}" srcId="{D943C291-1CE4-4B0B-9BF1-34D8B1B78860}" destId="{56FDEFF0-546C-45AD-A917-5867ED7372DA}" srcOrd="12" destOrd="0" parTransId="{1716E57B-63C9-4BBA-BAC8-9FD5593C7907}" sibTransId="{C2EC403B-E8B4-4A13-AB68-C40C159DDCD0}"/>
    <dgm:cxn modelId="{83FB3444-C8CF-4097-A7E8-724CE1959304}" type="presOf" srcId="{163B16A4-BCA5-4550-87E0-C4259EA3C301}" destId="{5AA3A2D9-149A-4BFE-927E-028A0EBB8458}" srcOrd="0" destOrd="0" presId="urn:microsoft.com/office/officeart/2005/8/layout/default"/>
    <dgm:cxn modelId="{A37F5B45-A1C8-47F6-B7C7-C46708303801}" type="presOf" srcId="{DED37484-D27A-46A3-8623-3D7F0E5ED4CA}" destId="{D6A1F1DA-70DE-451B-935F-12F20CC22BC6}" srcOrd="0" destOrd="0" presId="urn:microsoft.com/office/officeart/2005/8/layout/default"/>
    <dgm:cxn modelId="{60863E4B-C403-4959-87F0-7AC90AEAD047}" type="presOf" srcId="{EC0BC82E-C6E4-465D-9029-47A53B68A903}" destId="{B7F71C96-A179-49B4-BCEF-31968148164D}" srcOrd="0" destOrd="0" presId="urn:microsoft.com/office/officeart/2005/8/layout/default"/>
    <dgm:cxn modelId="{0608DB6C-41CB-426A-AE4F-88B55C02F7AB}" srcId="{D943C291-1CE4-4B0B-9BF1-34D8B1B78860}" destId="{812AFE87-49F7-41D8-899C-D6662A523CD4}" srcOrd="3" destOrd="0" parTransId="{9D6FC731-D26C-48A8-93EE-18CFEE5FA22E}" sibTransId="{4B3161D0-754E-42F1-A72B-D0B049FCE7EB}"/>
    <dgm:cxn modelId="{2C874F6E-2078-41A2-8B7B-F6FF16B04D7F}" srcId="{D943C291-1CE4-4B0B-9BF1-34D8B1B78860}" destId="{5FF60ECB-A53B-4590-BD0E-AEBB3227A3BF}" srcOrd="11" destOrd="0" parTransId="{D7EB55F3-AE8F-4CC8-8FA4-70CBA9923E0A}" sibTransId="{73FEBDD7-CEBF-4CE7-8DEC-602A2FF0CE8F}"/>
    <dgm:cxn modelId="{0DC7B856-2275-48E5-B964-8FF848ED4407}" srcId="{D943C291-1CE4-4B0B-9BF1-34D8B1B78860}" destId="{AD2A174B-ABD9-4C66-BF3F-057AB866F4EC}" srcOrd="9" destOrd="0" parTransId="{84B73294-EADE-4BDB-8FD9-9015C094A66B}" sibTransId="{A45B45C8-3CE5-48FE-B7DA-DD07DB736D4F}"/>
    <dgm:cxn modelId="{3C407357-6D95-48D1-811F-D72BEFAD676A}" type="presOf" srcId="{D0DACA29-E243-4FC2-8966-4BF9362001D9}" destId="{0E5FC351-716D-462B-A5EC-857680FBA428}" srcOrd="0" destOrd="0" presId="urn:microsoft.com/office/officeart/2005/8/layout/default"/>
    <dgm:cxn modelId="{243BA587-D087-44C2-A316-5579F3717E01}" srcId="{D943C291-1CE4-4B0B-9BF1-34D8B1B78860}" destId="{EC0BC82E-C6E4-465D-9029-47A53B68A903}" srcOrd="2" destOrd="0" parTransId="{0D544643-0A2D-46BE-8C92-1456E5468B70}" sibTransId="{05FF0C23-CEE8-49A9-8B26-7CAE259B846A}"/>
    <dgm:cxn modelId="{DC4EAF88-2719-4820-8302-2E4653A605A0}" srcId="{D943C291-1CE4-4B0B-9BF1-34D8B1B78860}" destId="{48791961-B0DD-4192-9793-BDE0E8C551C6}" srcOrd="8" destOrd="0" parTransId="{B00FE48E-20AA-4463-A344-A57A5D61DBED}" sibTransId="{462FFCB6-FB23-41E1-988A-E691B4873BDE}"/>
    <dgm:cxn modelId="{2ABD2B8D-FA77-4650-AB64-519AB5C049A0}" type="presOf" srcId="{D943C291-1CE4-4B0B-9BF1-34D8B1B78860}" destId="{E3F37C7B-D543-4A13-9091-8BD2E6ABCBB8}" srcOrd="0" destOrd="0" presId="urn:microsoft.com/office/officeart/2005/8/layout/default"/>
    <dgm:cxn modelId="{39472CA5-E0D8-49A8-95DE-CC49BD7E661F}" type="presOf" srcId="{C1E4B316-6226-468A-BE5F-4BA60736E984}" destId="{9648C5A3-7229-4B8E-BB6E-74374F20FB71}" srcOrd="0" destOrd="0" presId="urn:microsoft.com/office/officeart/2005/8/layout/default"/>
    <dgm:cxn modelId="{68F366A8-CE09-4394-AD1B-CCF0BA069CAE}" type="presOf" srcId="{FBABFD32-6A70-470A-96A2-7E4D2E8AFEAA}" destId="{412C5ABA-E004-4237-9C34-F80CD8361AED}" srcOrd="0" destOrd="0" presId="urn:microsoft.com/office/officeart/2005/8/layout/default"/>
    <dgm:cxn modelId="{B8168CB2-D1B8-4E10-AC0C-ADDDA983FB1D}" type="presOf" srcId="{2F05EC00-6467-4B01-8FA0-A6FC323546D8}" destId="{A0F9B4C9-18A7-47FD-81CA-1358DB9D15FB}" srcOrd="0" destOrd="0" presId="urn:microsoft.com/office/officeart/2005/8/layout/default"/>
    <dgm:cxn modelId="{41435ABB-885C-4CEB-800C-2DC665B2BB30}" srcId="{D943C291-1CE4-4B0B-9BF1-34D8B1B78860}" destId="{2F05EC00-6467-4B01-8FA0-A6FC323546D8}" srcOrd="14" destOrd="0" parTransId="{ABFA7464-B0A6-44E0-85CE-AB233EF67229}" sibTransId="{D81411B4-AA0E-4B56-A78E-D851924D229A}"/>
    <dgm:cxn modelId="{51E393BB-CB8E-483A-9F27-C185764301DE}" srcId="{D943C291-1CE4-4B0B-9BF1-34D8B1B78860}" destId="{163B16A4-BCA5-4550-87E0-C4259EA3C301}" srcOrd="0" destOrd="0" parTransId="{5EDBE80B-DA92-4D76-8814-95CA469DC1EE}" sibTransId="{4DDE2BF5-67E7-42FC-A883-3F58E6E17741}"/>
    <dgm:cxn modelId="{3FE29BC8-0902-4061-BB6C-B2F74CC94155}" type="presOf" srcId="{56FDEFF0-546C-45AD-A917-5867ED7372DA}" destId="{4C3AA333-0024-4594-BD75-ECBA01728C49}" srcOrd="0" destOrd="0" presId="urn:microsoft.com/office/officeart/2005/8/layout/default"/>
    <dgm:cxn modelId="{56F1D5C8-F13D-4989-8FA4-3E4BA3C63EB4}" srcId="{D943C291-1CE4-4B0B-9BF1-34D8B1B78860}" destId="{7323B775-F720-4445-94D6-A0C9949B6C4B}" srcOrd="1" destOrd="0" parTransId="{B717BAB5-48FC-407E-BEC6-34BE80DB0197}" sibTransId="{DC872A97-1A25-4703-B48B-9F35E12678B5}"/>
    <dgm:cxn modelId="{C85ADCCB-D21C-405B-95E3-EBD2D30F594B}" srcId="{D943C291-1CE4-4B0B-9BF1-34D8B1B78860}" destId="{D0DACA29-E243-4FC2-8966-4BF9362001D9}" srcOrd="6" destOrd="0" parTransId="{34C821A8-08AD-43DA-B403-38A5CA189173}" sibTransId="{2F60C36A-DD04-43BD-A066-B03AFA8BAE96}"/>
    <dgm:cxn modelId="{CAC103DE-0864-4DD1-94E2-0C6A5141A000}" type="presOf" srcId="{7323B775-F720-4445-94D6-A0C9949B6C4B}" destId="{0C4DB449-7C00-4227-8D65-93A9FBA5EFA6}" srcOrd="0" destOrd="0" presId="urn:microsoft.com/office/officeart/2005/8/layout/default"/>
    <dgm:cxn modelId="{43C76CEF-B48D-4BAD-B11C-01BEB6F8A95E}" type="presOf" srcId="{48791961-B0DD-4192-9793-BDE0E8C551C6}" destId="{25A8E32C-198F-478B-87AE-3229CA86EF0E}" srcOrd="0" destOrd="0" presId="urn:microsoft.com/office/officeart/2005/8/layout/default"/>
    <dgm:cxn modelId="{AA0AD3F5-42B1-44C7-9084-98E9C868247A}" type="presOf" srcId="{427F1BA9-E9C8-4899-AF6C-7AD88CA8AFB4}" destId="{9CA1E9EE-7F84-4F17-AEA8-82C91CF515A9}" srcOrd="0" destOrd="0" presId="urn:microsoft.com/office/officeart/2005/8/layout/default"/>
    <dgm:cxn modelId="{B8819EFC-8506-4F42-A683-393AD9D1DE48}" srcId="{D943C291-1CE4-4B0B-9BF1-34D8B1B78860}" destId="{C1E4B316-6226-468A-BE5F-4BA60736E984}" srcOrd="7" destOrd="0" parTransId="{81B5D741-8D43-4E4D-80BE-5DA572DCB11D}" sibTransId="{A4FFBF19-545D-4AD4-9B1C-0F11B5A4D56C}"/>
    <dgm:cxn modelId="{BC94FD8D-09D8-49C4-8014-0FC423F239F9}" type="presParOf" srcId="{E3F37C7B-D543-4A13-9091-8BD2E6ABCBB8}" destId="{5AA3A2D9-149A-4BFE-927E-028A0EBB8458}" srcOrd="0" destOrd="0" presId="urn:microsoft.com/office/officeart/2005/8/layout/default"/>
    <dgm:cxn modelId="{A2FE5C5B-9DF4-4879-8D78-FA3C78F9A5B2}" type="presParOf" srcId="{E3F37C7B-D543-4A13-9091-8BD2E6ABCBB8}" destId="{7B8D6084-DDF6-41D0-A71A-77ED9B59A19E}" srcOrd="1" destOrd="0" presId="urn:microsoft.com/office/officeart/2005/8/layout/default"/>
    <dgm:cxn modelId="{A68AE126-2198-40E5-B874-1B4962F0152F}" type="presParOf" srcId="{E3F37C7B-D543-4A13-9091-8BD2E6ABCBB8}" destId="{0C4DB449-7C00-4227-8D65-93A9FBA5EFA6}" srcOrd="2" destOrd="0" presId="urn:microsoft.com/office/officeart/2005/8/layout/default"/>
    <dgm:cxn modelId="{D10DB7DE-1E25-4B0E-8C25-C2F91CE56D50}" type="presParOf" srcId="{E3F37C7B-D543-4A13-9091-8BD2E6ABCBB8}" destId="{2B915694-8C39-4662-8A9D-B575AC30B64D}" srcOrd="3" destOrd="0" presId="urn:microsoft.com/office/officeart/2005/8/layout/default"/>
    <dgm:cxn modelId="{FCE71150-1943-47E5-9B87-425069021BB9}" type="presParOf" srcId="{E3F37C7B-D543-4A13-9091-8BD2E6ABCBB8}" destId="{B7F71C96-A179-49B4-BCEF-31968148164D}" srcOrd="4" destOrd="0" presId="urn:microsoft.com/office/officeart/2005/8/layout/default"/>
    <dgm:cxn modelId="{B2F28D40-BCA1-4086-865F-AAD453997F15}" type="presParOf" srcId="{E3F37C7B-D543-4A13-9091-8BD2E6ABCBB8}" destId="{C565518A-A3A6-4FCB-9788-FD7FB970DEB0}" srcOrd="5" destOrd="0" presId="urn:microsoft.com/office/officeart/2005/8/layout/default"/>
    <dgm:cxn modelId="{EB132535-E2C8-4623-9015-CCB93973CECC}" type="presParOf" srcId="{E3F37C7B-D543-4A13-9091-8BD2E6ABCBB8}" destId="{F06E9EAB-C42D-4350-8EF2-1A3E57F46259}" srcOrd="6" destOrd="0" presId="urn:microsoft.com/office/officeart/2005/8/layout/default"/>
    <dgm:cxn modelId="{09516A05-13C1-4170-9265-B6F80BBA4B0F}" type="presParOf" srcId="{E3F37C7B-D543-4A13-9091-8BD2E6ABCBB8}" destId="{4387B787-FB3B-4945-923D-9F4EFF4D636C}" srcOrd="7" destOrd="0" presId="urn:microsoft.com/office/officeart/2005/8/layout/default"/>
    <dgm:cxn modelId="{FF46FF8A-6879-4E2A-8961-DB195CAB84A7}" type="presParOf" srcId="{E3F37C7B-D543-4A13-9091-8BD2E6ABCBB8}" destId="{D7D03F08-5ABF-4079-86A2-B8D16D6432FE}" srcOrd="8" destOrd="0" presId="urn:microsoft.com/office/officeart/2005/8/layout/default"/>
    <dgm:cxn modelId="{DA73BADC-6131-41CB-8B2D-ED1B1133114D}" type="presParOf" srcId="{E3F37C7B-D543-4A13-9091-8BD2E6ABCBB8}" destId="{E9870FB4-94F8-4000-86EB-053130C8EA26}" srcOrd="9" destOrd="0" presId="urn:microsoft.com/office/officeart/2005/8/layout/default"/>
    <dgm:cxn modelId="{1714A3E2-2059-463F-B5D2-915B0D967E69}" type="presParOf" srcId="{E3F37C7B-D543-4A13-9091-8BD2E6ABCBB8}" destId="{9CA1E9EE-7F84-4F17-AEA8-82C91CF515A9}" srcOrd="10" destOrd="0" presId="urn:microsoft.com/office/officeart/2005/8/layout/default"/>
    <dgm:cxn modelId="{A5DD10BB-56FF-4AAB-86A9-3BA0A154B7AE}" type="presParOf" srcId="{E3F37C7B-D543-4A13-9091-8BD2E6ABCBB8}" destId="{8BD257AC-15E7-4A37-BECE-5368F8CD76F4}" srcOrd="11" destOrd="0" presId="urn:microsoft.com/office/officeart/2005/8/layout/default"/>
    <dgm:cxn modelId="{08A13FB0-5F94-4245-B50B-90B9FBBD98A8}" type="presParOf" srcId="{E3F37C7B-D543-4A13-9091-8BD2E6ABCBB8}" destId="{0E5FC351-716D-462B-A5EC-857680FBA428}" srcOrd="12" destOrd="0" presId="urn:microsoft.com/office/officeart/2005/8/layout/default"/>
    <dgm:cxn modelId="{416E7412-0AA3-43C2-8176-A2E9C598B59E}" type="presParOf" srcId="{E3F37C7B-D543-4A13-9091-8BD2E6ABCBB8}" destId="{430CA336-EA3A-471F-BFC1-40C0FD4C2A9E}" srcOrd="13" destOrd="0" presId="urn:microsoft.com/office/officeart/2005/8/layout/default"/>
    <dgm:cxn modelId="{B24DB542-3D6A-40D4-890C-A533139152F1}" type="presParOf" srcId="{E3F37C7B-D543-4A13-9091-8BD2E6ABCBB8}" destId="{9648C5A3-7229-4B8E-BB6E-74374F20FB71}" srcOrd="14" destOrd="0" presId="urn:microsoft.com/office/officeart/2005/8/layout/default"/>
    <dgm:cxn modelId="{3946E0F8-3B24-4F72-A754-728170F80E84}" type="presParOf" srcId="{E3F37C7B-D543-4A13-9091-8BD2E6ABCBB8}" destId="{E04446D0-EB0E-4C67-A975-7CCA0CE92A29}" srcOrd="15" destOrd="0" presId="urn:microsoft.com/office/officeart/2005/8/layout/default"/>
    <dgm:cxn modelId="{6027E930-0561-43C5-B474-0E73C55DE818}" type="presParOf" srcId="{E3F37C7B-D543-4A13-9091-8BD2E6ABCBB8}" destId="{25A8E32C-198F-478B-87AE-3229CA86EF0E}" srcOrd="16" destOrd="0" presId="urn:microsoft.com/office/officeart/2005/8/layout/default"/>
    <dgm:cxn modelId="{51A0C53B-FAF1-4CF9-926F-F433256033D1}" type="presParOf" srcId="{E3F37C7B-D543-4A13-9091-8BD2E6ABCBB8}" destId="{C38A08CA-CAE8-4B4C-AFC8-58468E7F5321}" srcOrd="17" destOrd="0" presId="urn:microsoft.com/office/officeart/2005/8/layout/default"/>
    <dgm:cxn modelId="{D274E261-4743-4E4F-BBD1-6A491EC61F58}" type="presParOf" srcId="{E3F37C7B-D543-4A13-9091-8BD2E6ABCBB8}" destId="{971EABB0-2ADA-45FE-9FA1-6173D04F5223}" srcOrd="18" destOrd="0" presId="urn:microsoft.com/office/officeart/2005/8/layout/default"/>
    <dgm:cxn modelId="{793B0467-6E17-4ACA-B0FC-91606D35B2FC}" type="presParOf" srcId="{E3F37C7B-D543-4A13-9091-8BD2E6ABCBB8}" destId="{D91D7B97-CA3A-4648-936C-92D52E024018}" srcOrd="19" destOrd="0" presId="urn:microsoft.com/office/officeart/2005/8/layout/default"/>
    <dgm:cxn modelId="{D732220E-A74D-4732-ACA5-C46A8F0EBB27}" type="presParOf" srcId="{E3F37C7B-D543-4A13-9091-8BD2E6ABCBB8}" destId="{D6A1F1DA-70DE-451B-935F-12F20CC22BC6}" srcOrd="20" destOrd="0" presId="urn:microsoft.com/office/officeart/2005/8/layout/default"/>
    <dgm:cxn modelId="{DF213CBD-38A0-41A0-A8CF-1040A6308A99}" type="presParOf" srcId="{E3F37C7B-D543-4A13-9091-8BD2E6ABCBB8}" destId="{67F86E80-AEEA-47A9-832E-138722132630}" srcOrd="21" destOrd="0" presId="urn:microsoft.com/office/officeart/2005/8/layout/default"/>
    <dgm:cxn modelId="{0A9E0D2E-B573-4D5A-97ED-8687804BD39E}" type="presParOf" srcId="{E3F37C7B-D543-4A13-9091-8BD2E6ABCBB8}" destId="{5A6B05DB-E9A7-4E84-BFF5-8783D93D6308}" srcOrd="22" destOrd="0" presId="urn:microsoft.com/office/officeart/2005/8/layout/default"/>
    <dgm:cxn modelId="{94512CCB-B619-45EF-A07C-684747863D5E}" type="presParOf" srcId="{E3F37C7B-D543-4A13-9091-8BD2E6ABCBB8}" destId="{8943DA64-4227-4D6A-BCB3-7BF2D423C5C6}" srcOrd="23" destOrd="0" presId="urn:microsoft.com/office/officeart/2005/8/layout/default"/>
    <dgm:cxn modelId="{8BBEABA9-AF02-41EB-96C7-421F55F4CDDD}" type="presParOf" srcId="{E3F37C7B-D543-4A13-9091-8BD2E6ABCBB8}" destId="{4C3AA333-0024-4594-BD75-ECBA01728C49}" srcOrd="24" destOrd="0" presId="urn:microsoft.com/office/officeart/2005/8/layout/default"/>
    <dgm:cxn modelId="{C32A33B5-34DE-4CA2-97F8-E5648C83B42A}" type="presParOf" srcId="{E3F37C7B-D543-4A13-9091-8BD2E6ABCBB8}" destId="{658BD77A-D5E0-4DC7-9785-C5E72D7CBC56}" srcOrd="25" destOrd="0" presId="urn:microsoft.com/office/officeart/2005/8/layout/default"/>
    <dgm:cxn modelId="{5738C227-999F-41EA-960F-19D0DF815653}" type="presParOf" srcId="{E3F37C7B-D543-4A13-9091-8BD2E6ABCBB8}" destId="{412C5ABA-E004-4237-9C34-F80CD8361AED}" srcOrd="26" destOrd="0" presId="urn:microsoft.com/office/officeart/2005/8/layout/default"/>
    <dgm:cxn modelId="{3C96352B-639E-4536-B3C8-7D40C4BFAD2E}" type="presParOf" srcId="{E3F37C7B-D543-4A13-9091-8BD2E6ABCBB8}" destId="{462D8D4D-5562-4A4D-B450-E1ABF50D3396}" srcOrd="27" destOrd="0" presId="urn:microsoft.com/office/officeart/2005/8/layout/default"/>
    <dgm:cxn modelId="{8D3A667A-37E5-4FDF-AEB6-DAC73ACC562A}" type="presParOf" srcId="{E3F37C7B-D543-4A13-9091-8BD2E6ABCBB8}" destId="{A0F9B4C9-18A7-47FD-81CA-1358DB9D15FB}" srcOrd="2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A36E25-7505-4368-ABD9-AEC66A75E93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93B87F3-B87E-4912-82EA-C5777FC67A9A}">
      <dgm:prSet/>
      <dgm:spPr/>
      <dgm:t>
        <a:bodyPr/>
        <a:lstStyle/>
        <a:p>
          <a:pPr>
            <a:lnSpc>
              <a:spcPct val="100000"/>
            </a:lnSpc>
          </a:pPr>
          <a:r>
            <a:rPr lang="en-US" dirty="0"/>
            <a:t> contemporaneous notes were kept necessitating another investigator(s) to arrive at the same conclusion if the same process is followed (Williams, 2012).</a:t>
          </a:r>
          <a:endParaRPr lang="en-GB" dirty="0">
            <a:effectLst/>
            <a:latin typeface="Calibri" panose="020F0502020204030204" pitchFamily="34" charset="0"/>
            <a:ea typeface="Calibri" panose="020F0502020204030204" pitchFamily="34" charset="0"/>
            <a:cs typeface="Calibri" panose="020F0502020204030204" pitchFamily="34" charset="0"/>
          </a:endParaRPr>
        </a:p>
      </dgm:t>
    </dgm:pt>
    <dgm:pt modelId="{8267FF23-8815-47ED-8FA5-0D1042E6FADC}" type="sibTrans" cxnId="{E16B28E4-F099-4FC9-B8C7-535382BCE183}">
      <dgm:prSet/>
      <dgm:spPr/>
      <dgm:t>
        <a:bodyPr/>
        <a:lstStyle/>
        <a:p>
          <a:endParaRPr lang="en-GB"/>
        </a:p>
      </dgm:t>
    </dgm:pt>
    <dgm:pt modelId="{2D92C0B8-05FE-4CFD-B363-70FD984A3FA3}" type="parTrans" cxnId="{E16B28E4-F099-4FC9-B8C7-535382BCE183}">
      <dgm:prSet/>
      <dgm:spPr/>
      <dgm:t>
        <a:bodyPr/>
        <a:lstStyle/>
        <a:p>
          <a:endParaRPr lang="en-GB"/>
        </a:p>
      </dgm:t>
    </dgm:pt>
    <dgm:pt modelId="{9C78000A-9AA9-4178-B20D-40BF4FDEB911}">
      <dgm:prSet/>
      <dgm:spPr/>
      <dgm:t>
        <a:bodyPr/>
        <a:lstStyle/>
        <a:p>
          <a:pPr>
            <a:lnSpc>
              <a:spcPct val="100000"/>
            </a:lnSpc>
          </a:pPr>
          <a:r>
            <a:rPr lang="en-US" dirty="0"/>
            <a:t>An external hard drive was used for the purpose of duplicating collected data and managing the chain of custody (Wikipedia, 2023). </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dgm:t>
    </dgm:pt>
    <dgm:pt modelId="{B5DE254A-1AC7-4312-B028-15D1C8934EE0}" type="sibTrans" cxnId="{9C040387-6B6B-4170-83CD-08BCF2A00E13}">
      <dgm:prSet/>
      <dgm:spPr/>
      <dgm:t>
        <a:bodyPr/>
        <a:lstStyle/>
        <a:p>
          <a:endParaRPr lang="en-GB"/>
        </a:p>
      </dgm:t>
    </dgm:pt>
    <dgm:pt modelId="{8703BBD1-C947-4542-99F3-B81E9BDF037B}" type="parTrans" cxnId="{9C040387-6B6B-4170-83CD-08BCF2A00E13}">
      <dgm:prSet/>
      <dgm:spPr/>
      <dgm:t>
        <a:bodyPr/>
        <a:lstStyle/>
        <a:p>
          <a:endParaRPr lang="en-GB"/>
        </a:p>
      </dgm:t>
    </dgm:pt>
    <dgm:pt modelId="{57B0CBEC-49B8-4DCF-AC8D-1EE73E1728AF}">
      <dgm:prSet/>
      <dgm:spPr/>
      <dgm:t>
        <a:bodyPr/>
        <a:lstStyle/>
        <a:p>
          <a:pPr>
            <a:lnSpc>
              <a:spcPct val="100000"/>
            </a:lnSpc>
          </a:pPr>
          <a:r>
            <a:rPr lang="en-US"/>
            <a:t>A laptop was used throughout the digital forensic investigation to browse and access the relevant OSINT used for this exercise.</a:t>
          </a:r>
          <a:endParaRPr lang="en-GB">
            <a:effectLst/>
            <a:latin typeface="Calibri" panose="020F0502020204030204" pitchFamily="34" charset="0"/>
            <a:ea typeface="Calibri" panose="020F0502020204030204" pitchFamily="34" charset="0"/>
            <a:cs typeface="Calibri" panose="020F0502020204030204" pitchFamily="34" charset="0"/>
          </a:endParaRPr>
        </a:p>
      </dgm:t>
    </dgm:pt>
    <dgm:pt modelId="{CC28EEB9-9AA5-41A9-8B58-D72EF10329DE}" type="sibTrans" cxnId="{248CB2A5-5715-48AD-94EF-76F914294920}">
      <dgm:prSet/>
      <dgm:spPr/>
      <dgm:t>
        <a:bodyPr/>
        <a:lstStyle/>
        <a:p>
          <a:endParaRPr lang="en-GB"/>
        </a:p>
      </dgm:t>
    </dgm:pt>
    <dgm:pt modelId="{172C6960-89E5-4A2D-9D06-7A2CA321A55B}" type="parTrans" cxnId="{248CB2A5-5715-48AD-94EF-76F914294920}">
      <dgm:prSet/>
      <dgm:spPr/>
      <dgm:t>
        <a:bodyPr/>
        <a:lstStyle/>
        <a:p>
          <a:endParaRPr lang="en-GB"/>
        </a:p>
      </dgm:t>
    </dgm:pt>
    <dgm:pt modelId="{CA39C79D-1DEB-489B-B16D-B3C87611C7E9}">
      <dgm:prSet/>
      <dgm:spPr/>
      <dgm:t>
        <a:bodyPr/>
        <a:lstStyle/>
        <a:p>
          <a:pPr>
            <a:lnSpc>
              <a:spcPct val="100000"/>
            </a:lnSpc>
          </a:pPr>
          <a:r>
            <a:rPr lang="en-GB" dirty="0"/>
            <a:t>Open Source Intelligence like </a:t>
          </a:r>
          <a:r>
            <a:rPr lang="en-GB" dirty="0" err="1"/>
            <a:t>Ciphertrace</a:t>
          </a:r>
          <a:r>
            <a:rPr lang="en-GB" dirty="0"/>
            <a:t>, Blockchain.com, Chain.so, explorer.crystalblockchain.com, breadcrumbs.com, blockchair.com , blocknomics.com etc</a:t>
          </a:r>
        </a:p>
      </dgm:t>
    </dgm:pt>
    <dgm:pt modelId="{639DA761-5CDE-402E-AFC0-1DC5E380C401}" type="parTrans" cxnId="{EE794943-E8C5-44F2-A35C-9869944F1362}">
      <dgm:prSet/>
      <dgm:spPr/>
      <dgm:t>
        <a:bodyPr/>
        <a:lstStyle/>
        <a:p>
          <a:endParaRPr lang="en-GB"/>
        </a:p>
      </dgm:t>
    </dgm:pt>
    <dgm:pt modelId="{85961F87-2EFF-4CA8-A705-6D9A01B96302}" type="sibTrans" cxnId="{EE794943-E8C5-44F2-A35C-9869944F1362}">
      <dgm:prSet/>
      <dgm:spPr/>
      <dgm:t>
        <a:bodyPr/>
        <a:lstStyle/>
        <a:p>
          <a:endParaRPr lang="en-GB"/>
        </a:p>
      </dgm:t>
    </dgm:pt>
    <dgm:pt modelId="{FB015AB4-111D-4120-A2EE-CD260F8AF9B8}" type="pres">
      <dgm:prSet presAssocID="{25A36E25-7505-4368-ABD9-AEC66A75E93D}" presName="root" presStyleCnt="0">
        <dgm:presLayoutVars>
          <dgm:dir/>
          <dgm:resizeHandles val="exact"/>
        </dgm:presLayoutVars>
      </dgm:prSet>
      <dgm:spPr/>
    </dgm:pt>
    <dgm:pt modelId="{F643D199-9A7A-49C0-9F5E-4713DD05A0E2}" type="pres">
      <dgm:prSet presAssocID="{25A36E25-7505-4368-ABD9-AEC66A75E93D}" presName="container" presStyleCnt="0">
        <dgm:presLayoutVars>
          <dgm:dir/>
          <dgm:resizeHandles val="exact"/>
        </dgm:presLayoutVars>
      </dgm:prSet>
      <dgm:spPr/>
    </dgm:pt>
    <dgm:pt modelId="{22490AAF-AD1C-436E-9E7D-024E8CD43F6B}" type="pres">
      <dgm:prSet presAssocID="{57B0CBEC-49B8-4DCF-AC8D-1EE73E1728AF}" presName="compNode" presStyleCnt="0"/>
      <dgm:spPr/>
    </dgm:pt>
    <dgm:pt modelId="{D543218A-4AB9-4691-92F4-27BD474E89F6}" type="pres">
      <dgm:prSet presAssocID="{57B0CBEC-49B8-4DCF-AC8D-1EE73E1728AF}" presName="iconBgRect" presStyleLbl="bgShp" presStyleIdx="0" presStyleCnt="4"/>
      <dgm:spPr/>
    </dgm:pt>
    <dgm:pt modelId="{E228CF12-8CC4-447A-BDF1-F19375E5781F}" type="pres">
      <dgm:prSet presAssocID="{57B0CBEC-49B8-4DCF-AC8D-1EE73E1728A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sert scene"/>
        </a:ext>
      </dgm:extLst>
    </dgm:pt>
    <dgm:pt modelId="{00446685-F46D-4338-BC44-94BA292D6662}" type="pres">
      <dgm:prSet presAssocID="{57B0CBEC-49B8-4DCF-AC8D-1EE73E1728AF}" presName="spaceRect" presStyleCnt="0"/>
      <dgm:spPr/>
    </dgm:pt>
    <dgm:pt modelId="{FC4999C6-B59C-4750-99CC-D32C2B427B56}" type="pres">
      <dgm:prSet presAssocID="{57B0CBEC-49B8-4DCF-AC8D-1EE73E1728AF}" presName="textRect" presStyleLbl="revTx" presStyleIdx="0" presStyleCnt="4">
        <dgm:presLayoutVars>
          <dgm:chMax val="1"/>
          <dgm:chPref val="1"/>
        </dgm:presLayoutVars>
      </dgm:prSet>
      <dgm:spPr/>
    </dgm:pt>
    <dgm:pt modelId="{1EEB24E7-70FC-4D23-BCFD-F32D1CB39B85}" type="pres">
      <dgm:prSet presAssocID="{CC28EEB9-9AA5-41A9-8B58-D72EF10329DE}" presName="sibTrans" presStyleLbl="sibTrans2D1" presStyleIdx="0" presStyleCnt="0"/>
      <dgm:spPr/>
    </dgm:pt>
    <dgm:pt modelId="{51536519-7FD0-4A3A-B445-759BEFCB8084}" type="pres">
      <dgm:prSet presAssocID="{9C78000A-9AA9-4178-B20D-40BF4FDEB911}" presName="compNode" presStyleCnt="0"/>
      <dgm:spPr/>
    </dgm:pt>
    <dgm:pt modelId="{CB03E64C-102D-48F8-8AF2-252AD4698F39}" type="pres">
      <dgm:prSet presAssocID="{9C78000A-9AA9-4178-B20D-40BF4FDEB911}" presName="iconBgRect" presStyleLbl="bgShp" presStyleIdx="1" presStyleCnt="4"/>
      <dgm:spPr/>
    </dgm:pt>
    <dgm:pt modelId="{D6F4C2F0-717E-43E0-9CCA-97052461CD7B}" type="pres">
      <dgm:prSet presAssocID="{9C78000A-9AA9-4178-B20D-40BF4FDEB91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0672DB5-232A-4792-9415-599EF1AEAC61}" type="pres">
      <dgm:prSet presAssocID="{9C78000A-9AA9-4178-B20D-40BF4FDEB911}" presName="spaceRect" presStyleCnt="0"/>
      <dgm:spPr/>
    </dgm:pt>
    <dgm:pt modelId="{EA580E10-BA01-4053-9C8E-DBA572173266}" type="pres">
      <dgm:prSet presAssocID="{9C78000A-9AA9-4178-B20D-40BF4FDEB911}" presName="textRect" presStyleLbl="revTx" presStyleIdx="1" presStyleCnt="4">
        <dgm:presLayoutVars>
          <dgm:chMax val="1"/>
          <dgm:chPref val="1"/>
        </dgm:presLayoutVars>
      </dgm:prSet>
      <dgm:spPr/>
    </dgm:pt>
    <dgm:pt modelId="{4A19D299-C711-461D-A567-F14C1FFE6336}" type="pres">
      <dgm:prSet presAssocID="{B5DE254A-1AC7-4312-B028-15D1C8934EE0}" presName="sibTrans" presStyleLbl="sibTrans2D1" presStyleIdx="0" presStyleCnt="0"/>
      <dgm:spPr/>
    </dgm:pt>
    <dgm:pt modelId="{93BDC390-3830-49F7-BD90-89F7A030C480}" type="pres">
      <dgm:prSet presAssocID="{893B87F3-B87E-4912-82EA-C5777FC67A9A}" presName="compNode" presStyleCnt="0"/>
      <dgm:spPr/>
    </dgm:pt>
    <dgm:pt modelId="{EACDFB84-CA13-4D79-89D4-A0A12FDC2596}" type="pres">
      <dgm:prSet presAssocID="{893B87F3-B87E-4912-82EA-C5777FC67A9A}" presName="iconBgRect" presStyleLbl="bgShp" presStyleIdx="2" presStyleCnt="4"/>
      <dgm:spPr/>
    </dgm:pt>
    <dgm:pt modelId="{C8513C6D-3CC3-4538-9969-FCF6376DBE34}" type="pres">
      <dgm:prSet presAssocID="{893B87F3-B87E-4912-82EA-C5777FC67A9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tective"/>
        </a:ext>
      </dgm:extLst>
    </dgm:pt>
    <dgm:pt modelId="{564EF68D-180B-4DB6-8414-0A9ED317FA19}" type="pres">
      <dgm:prSet presAssocID="{893B87F3-B87E-4912-82EA-C5777FC67A9A}" presName="spaceRect" presStyleCnt="0"/>
      <dgm:spPr/>
    </dgm:pt>
    <dgm:pt modelId="{D0B47927-041F-4EEB-9ECB-99E3CC82FC4C}" type="pres">
      <dgm:prSet presAssocID="{893B87F3-B87E-4912-82EA-C5777FC67A9A}" presName="textRect" presStyleLbl="revTx" presStyleIdx="2" presStyleCnt="4">
        <dgm:presLayoutVars>
          <dgm:chMax val="1"/>
          <dgm:chPref val="1"/>
        </dgm:presLayoutVars>
      </dgm:prSet>
      <dgm:spPr/>
    </dgm:pt>
    <dgm:pt modelId="{EF100469-AC77-4A27-97AD-95973112EF1B}" type="pres">
      <dgm:prSet presAssocID="{8267FF23-8815-47ED-8FA5-0D1042E6FADC}" presName="sibTrans" presStyleLbl="sibTrans2D1" presStyleIdx="0" presStyleCnt="0"/>
      <dgm:spPr/>
    </dgm:pt>
    <dgm:pt modelId="{B0B88FFE-F21A-48A0-BFF1-74B4FF9AED62}" type="pres">
      <dgm:prSet presAssocID="{CA39C79D-1DEB-489B-B16D-B3C87611C7E9}" presName="compNode" presStyleCnt="0"/>
      <dgm:spPr/>
    </dgm:pt>
    <dgm:pt modelId="{997E9F47-B29C-4502-9307-8A51299F4C1D}" type="pres">
      <dgm:prSet presAssocID="{CA39C79D-1DEB-489B-B16D-B3C87611C7E9}" presName="iconBgRect" presStyleLbl="bgShp" presStyleIdx="3" presStyleCnt="4"/>
      <dgm:spPr/>
    </dgm:pt>
    <dgm:pt modelId="{3E0B03FE-3ED8-42D7-9840-96821B20AC0E}" type="pres">
      <dgm:prSet presAssocID="{CA39C79D-1DEB-489B-B16D-B3C87611C7E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0D304E04-A8AB-4B72-8390-D4BC8316E0BF}" type="pres">
      <dgm:prSet presAssocID="{CA39C79D-1DEB-489B-B16D-B3C87611C7E9}" presName="spaceRect" presStyleCnt="0"/>
      <dgm:spPr/>
    </dgm:pt>
    <dgm:pt modelId="{B5DC0C31-CBF2-41AA-8C56-A3665B65660E}" type="pres">
      <dgm:prSet presAssocID="{CA39C79D-1DEB-489B-B16D-B3C87611C7E9}" presName="textRect" presStyleLbl="revTx" presStyleIdx="3" presStyleCnt="4" custScaleX="107863">
        <dgm:presLayoutVars>
          <dgm:chMax val="1"/>
          <dgm:chPref val="1"/>
        </dgm:presLayoutVars>
      </dgm:prSet>
      <dgm:spPr/>
    </dgm:pt>
  </dgm:ptLst>
  <dgm:cxnLst>
    <dgm:cxn modelId="{3312741B-EB36-4DB5-8BCE-03A84A837726}" type="presOf" srcId="{CA39C79D-1DEB-489B-B16D-B3C87611C7E9}" destId="{B5DC0C31-CBF2-41AA-8C56-A3665B65660E}" srcOrd="0" destOrd="0" presId="urn:microsoft.com/office/officeart/2018/2/layout/IconCircleList"/>
    <dgm:cxn modelId="{31C8012B-BF58-40DC-8271-280B3A204664}" type="presOf" srcId="{25A36E25-7505-4368-ABD9-AEC66A75E93D}" destId="{FB015AB4-111D-4120-A2EE-CD260F8AF9B8}" srcOrd="0" destOrd="0" presId="urn:microsoft.com/office/officeart/2018/2/layout/IconCircleList"/>
    <dgm:cxn modelId="{EE794943-E8C5-44F2-A35C-9869944F1362}" srcId="{25A36E25-7505-4368-ABD9-AEC66A75E93D}" destId="{CA39C79D-1DEB-489B-B16D-B3C87611C7E9}" srcOrd="3" destOrd="0" parTransId="{639DA761-5CDE-402E-AFC0-1DC5E380C401}" sibTransId="{85961F87-2EFF-4CA8-A705-6D9A01B96302}"/>
    <dgm:cxn modelId="{7DB6BA6B-7D0F-4402-9AE0-BDFD3F223B55}" type="presOf" srcId="{8267FF23-8815-47ED-8FA5-0D1042E6FADC}" destId="{EF100469-AC77-4A27-97AD-95973112EF1B}" srcOrd="0" destOrd="0" presId="urn:microsoft.com/office/officeart/2018/2/layout/IconCircleList"/>
    <dgm:cxn modelId="{D3C8FC72-AC1C-445E-83AD-BED4E9ED0F16}" type="presOf" srcId="{893B87F3-B87E-4912-82EA-C5777FC67A9A}" destId="{D0B47927-041F-4EEB-9ECB-99E3CC82FC4C}" srcOrd="0" destOrd="0" presId="urn:microsoft.com/office/officeart/2018/2/layout/IconCircleList"/>
    <dgm:cxn modelId="{65F9C655-569C-4B7C-9580-7716CFD60B8E}" type="presOf" srcId="{B5DE254A-1AC7-4312-B028-15D1C8934EE0}" destId="{4A19D299-C711-461D-A567-F14C1FFE6336}" srcOrd="0" destOrd="0" presId="urn:microsoft.com/office/officeart/2018/2/layout/IconCircleList"/>
    <dgm:cxn modelId="{0AD37B59-47CD-4D3E-9339-90FD334A5F82}" type="presOf" srcId="{57B0CBEC-49B8-4DCF-AC8D-1EE73E1728AF}" destId="{FC4999C6-B59C-4750-99CC-D32C2B427B56}" srcOrd="0" destOrd="0" presId="urn:microsoft.com/office/officeart/2018/2/layout/IconCircleList"/>
    <dgm:cxn modelId="{9C040387-6B6B-4170-83CD-08BCF2A00E13}" srcId="{25A36E25-7505-4368-ABD9-AEC66A75E93D}" destId="{9C78000A-9AA9-4178-B20D-40BF4FDEB911}" srcOrd="1" destOrd="0" parTransId="{8703BBD1-C947-4542-99F3-B81E9BDF037B}" sibTransId="{B5DE254A-1AC7-4312-B028-15D1C8934EE0}"/>
    <dgm:cxn modelId="{4222749B-1976-4704-8F6D-152C025BE976}" type="presOf" srcId="{CC28EEB9-9AA5-41A9-8B58-D72EF10329DE}" destId="{1EEB24E7-70FC-4D23-BCFD-F32D1CB39B85}" srcOrd="0" destOrd="0" presId="urn:microsoft.com/office/officeart/2018/2/layout/IconCircleList"/>
    <dgm:cxn modelId="{248CB2A5-5715-48AD-94EF-76F914294920}" srcId="{25A36E25-7505-4368-ABD9-AEC66A75E93D}" destId="{57B0CBEC-49B8-4DCF-AC8D-1EE73E1728AF}" srcOrd="0" destOrd="0" parTransId="{172C6960-89E5-4A2D-9D06-7A2CA321A55B}" sibTransId="{CC28EEB9-9AA5-41A9-8B58-D72EF10329DE}"/>
    <dgm:cxn modelId="{509AD7AC-DA45-4BA4-A205-F75D9A94C737}" type="presOf" srcId="{9C78000A-9AA9-4178-B20D-40BF4FDEB911}" destId="{EA580E10-BA01-4053-9C8E-DBA572173266}" srcOrd="0" destOrd="0" presId="urn:microsoft.com/office/officeart/2018/2/layout/IconCircleList"/>
    <dgm:cxn modelId="{E16B28E4-F099-4FC9-B8C7-535382BCE183}" srcId="{25A36E25-7505-4368-ABD9-AEC66A75E93D}" destId="{893B87F3-B87E-4912-82EA-C5777FC67A9A}" srcOrd="2" destOrd="0" parTransId="{2D92C0B8-05FE-4CFD-B363-70FD984A3FA3}" sibTransId="{8267FF23-8815-47ED-8FA5-0D1042E6FADC}"/>
    <dgm:cxn modelId="{D6DBB122-6864-4264-B435-102BB0CE92DA}" type="presParOf" srcId="{FB015AB4-111D-4120-A2EE-CD260F8AF9B8}" destId="{F643D199-9A7A-49C0-9F5E-4713DD05A0E2}" srcOrd="0" destOrd="0" presId="urn:microsoft.com/office/officeart/2018/2/layout/IconCircleList"/>
    <dgm:cxn modelId="{F20B9C34-0A3A-4AEC-88CE-2B5AA4B22BA7}" type="presParOf" srcId="{F643D199-9A7A-49C0-9F5E-4713DD05A0E2}" destId="{22490AAF-AD1C-436E-9E7D-024E8CD43F6B}" srcOrd="0" destOrd="0" presId="urn:microsoft.com/office/officeart/2018/2/layout/IconCircleList"/>
    <dgm:cxn modelId="{976FB2E3-FEA9-4191-9A71-6DDFBEDA2D70}" type="presParOf" srcId="{22490AAF-AD1C-436E-9E7D-024E8CD43F6B}" destId="{D543218A-4AB9-4691-92F4-27BD474E89F6}" srcOrd="0" destOrd="0" presId="urn:microsoft.com/office/officeart/2018/2/layout/IconCircleList"/>
    <dgm:cxn modelId="{BAF210AF-5CF0-4240-A42E-196C398E4D9D}" type="presParOf" srcId="{22490AAF-AD1C-436E-9E7D-024E8CD43F6B}" destId="{E228CF12-8CC4-447A-BDF1-F19375E5781F}" srcOrd="1" destOrd="0" presId="urn:microsoft.com/office/officeart/2018/2/layout/IconCircleList"/>
    <dgm:cxn modelId="{6BFFEE85-7DF1-41A8-80EF-5406A37EC9F5}" type="presParOf" srcId="{22490AAF-AD1C-436E-9E7D-024E8CD43F6B}" destId="{00446685-F46D-4338-BC44-94BA292D6662}" srcOrd="2" destOrd="0" presId="urn:microsoft.com/office/officeart/2018/2/layout/IconCircleList"/>
    <dgm:cxn modelId="{65365859-8DD4-44F6-99D8-B4B14EEEDD1B}" type="presParOf" srcId="{22490AAF-AD1C-436E-9E7D-024E8CD43F6B}" destId="{FC4999C6-B59C-4750-99CC-D32C2B427B56}" srcOrd="3" destOrd="0" presId="urn:microsoft.com/office/officeart/2018/2/layout/IconCircleList"/>
    <dgm:cxn modelId="{C87B8CD3-8815-4A52-8BFF-0F41BF793450}" type="presParOf" srcId="{F643D199-9A7A-49C0-9F5E-4713DD05A0E2}" destId="{1EEB24E7-70FC-4D23-BCFD-F32D1CB39B85}" srcOrd="1" destOrd="0" presId="urn:microsoft.com/office/officeart/2018/2/layout/IconCircleList"/>
    <dgm:cxn modelId="{ADD80171-9A53-4752-B92A-B69A9AD97BB5}" type="presParOf" srcId="{F643D199-9A7A-49C0-9F5E-4713DD05A0E2}" destId="{51536519-7FD0-4A3A-B445-759BEFCB8084}" srcOrd="2" destOrd="0" presId="urn:microsoft.com/office/officeart/2018/2/layout/IconCircleList"/>
    <dgm:cxn modelId="{CDE0AEF4-4F28-479F-B397-03D90975F951}" type="presParOf" srcId="{51536519-7FD0-4A3A-B445-759BEFCB8084}" destId="{CB03E64C-102D-48F8-8AF2-252AD4698F39}" srcOrd="0" destOrd="0" presId="urn:microsoft.com/office/officeart/2018/2/layout/IconCircleList"/>
    <dgm:cxn modelId="{94E692D2-2A61-4908-8955-EB616BD61EA7}" type="presParOf" srcId="{51536519-7FD0-4A3A-B445-759BEFCB8084}" destId="{D6F4C2F0-717E-43E0-9CCA-97052461CD7B}" srcOrd="1" destOrd="0" presId="urn:microsoft.com/office/officeart/2018/2/layout/IconCircleList"/>
    <dgm:cxn modelId="{DC806770-E762-4494-ADC2-966BE42F8F1E}" type="presParOf" srcId="{51536519-7FD0-4A3A-B445-759BEFCB8084}" destId="{30672DB5-232A-4792-9415-599EF1AEAC61}" srcOrd="2" destOrd="0" presId="urn:microsoft.com/office/officeart/2018/2/layout/IconCircleList"/>
    <dgm:cxn modelId="{295F5850-479E-42FC-B4F2-E6DCAA7EFD05}" type="presParOf" srcId="{51536519-7FD0-4A3A-B445-759BEFCB8084}" destId="{EA580E10-BA01-4053-9C8E-DBA572173266}" srcOrd="3" destOrd="0" presId="urn:microsoft.com/office/officeart/2018/2/layout/IconCircleList"/>
    <dgm:cxn modelId="{DEDA5568-9D1C-4B1A-96AC-CD7F4A9E5FDA}" type="presParOf" srcId="{F643D199-9A7A-49C0-9F5E-4713DD05A0E2}" destId="{4A19D299-C711-461D-A567-F14C1FFE6336}" srcOrd="3" destOrd="0" presId="urn:microsoft.com/office/officeart/2018/2/layout/IconCircleList"/>
    <dgm:cxn modelId="{722BCFD1-6FC1-4DEA-9093-901186230CBC}" type="presParOf" srcId="{F643D199-9A7A-49C0-9F5E-4713DD05A0E2}" destId="{93BDC390-3830-49F7-BD90-89F7A030C480}" srcOrd="4" destOrd="0" presId="urn:microsoft.com/office/officeart/2018/2/layout/IconCircleList"/>
    <dgm:cxn modelId="{B8905B9D-6B51-4D2A-8A4B-65A45B9350C8}" type="presParOf" srcId="{93BDC390-3830-49F7-BD90-89F7A030C480}" destId="{EACDFB84-CA13-4D79-89D4-A0A12FDC2596}" srcOrd="0" destOrd="0" presId="urn:microsoft.com/office/officeart/2018/2/layout/IconCircleList"/>
    <dgm:cxn modelId="{7739FE40-070E-439F-816B-3E25FFAE83C2}" type="presParOf" srcId="{93BDC390-3830-49F7-BD90-89F7A030C480}" destId="{C8513C6D-3CC3-4538-9969-FCF6376DBE34}" srcOrd="1" destOrd="0" presId="urn:microsoft.com/office/officeart/2018/2/layout/IconCircleList"/>
    <dgm:cxn modelId="{D0E845AE-C10B-4F2D-9445-BB5043F2DDDB}" type="presParOf" srcId="{93BDC390-3830-49F7-BD90-89F7A030C480}" destId="{564EF68D-180B-4DB6-8414-0A9ED317FA19}" srcOrd="2" destOrd="0" presId="urn:microsoft.com/office/officeart/2018/2/layout/IconCircleList"/>
    <dgm:cxn modelId="{F047CC55-0829-46F1-97A7-3058CE7257F5}" type="presParOf" srcId="{93BDC390-3830-49F7-BD90-89F7A030C480}" destId="{D0B47927-041F-4EEB-9ECB-99E3CC82FC4C}" srcOrd="3" destOrd="0" presId="urn:microsoft.com/office/officeart/2018/2/layout/IconCircleList"/>
    <dgm:cxn modelId="{348AE7DD-F879-4A6D-AD6C-D63CAC50B0FA}" type="presParOf" srcId="{F643D199-9A7A-49C0-9F5E-4713DD05A0E2}" destId="{EF100469-AC77-4A27-97AD-95973112EF1B}" srcOrd="5" destOrd="0" presId="urn:microsoft.com/office/officeart/2018/2/layout/IconCircleList"/>
    <dgm:cxn modelId="{971F6912-39A8-4C9A-BE3B-6DAACBDE9B52}" type="presParOf" srcId="{F643D199-9A7A-49C0-9F5E-4713DD05A0E2}" destId="{B0B88FFE-F21A-48A0-BFF1-74B4FF9AED62}" srcOrd="6" destOrd="0" presId="urn:microsoft.com/office/officeart/2018/2/layout/IconCircleList"/>
    <dgm:cxn modelId="{7B364F1D-C1D8-4096-A620-752973E37849}" type="presParOf" srcId="{B0B88FFE-F21A-48A0-BFF1-74B4FF9AED62}" destId="{997E9F47-B29C-4502-9307-8A51299F4C1D}" srcOrd="0" destOrd="0" presId="urn:microsoft.com/office/officeart/2018/2/layout/IconCircleList"/>
    <dgm:cxn modelId="{ED3FBE7A-6468-4128-A479-1F256139B46E}" type="presParOf" srcId="{B0B88FFE-F21A-48A0-BFF1-74B4FF9AED62}" destId="{3E0B03FE-3ED8-42D7-9840-96821B20AC0E}" srcOrd="1" destOrd="0" presId="urn:microsoft.com/office/officeart/2018/2/layout/IconCircleList"/>
    <dgm:cxn modelId="{D2E7AA44-711E-4C39-8394-2BCAC01B6832}" type="presParOf" srcId="{B0B88FFE-F21A-48A0-BFF1-74B4FF9AED62}" destId="{0D304E04-A8AB-4B72-8390-D4BC8316E0BF}" srcOrd="2" destOrd="0" presId="urn:microsoft.com/office/officeart/2018/2/layout/IconCircleList"/>
    <dgm:cxn modelId="{DEA636F3-BFFC-450A-A4E8-267A4B233E8D}" type="presParOf" srcId="{B0B88FFE-F21A-48A0-BFF1-74B4FF9AED62}" destId="{B5DC0C31-CBF2-41AA-8C56-A3665B65660E}" srcOrd="3" destOrd="0" presId="urn:microsoft.com/office/officeart/2018/2/layout/IconCircle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A36E25-7505-4368-ABD9-AEC66A75E93D}"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093FD01-F4E7-41D8-B880-0E22C1ADC939}">
      <dgm:prSet/>
      <dgm:spPr/>
      <dgm:t>
        <a:bodyPr/>
        <a:lstStyle/>
        <a:p>
          <a:r>
            <a:rPr lang="en-US" dirty="0"/>
            <a:t>Did Jean commit sensitive documents exfiltration? </a:t>
          </a:r>
          <a:endParaRPr lang="en-GB" dirty="0">
            <a:latin typeface="Calibri" panose="020F0502020204030204" pitchFamily="34" charset="0"/>
            <a:cs typeface="Calibri" panose="020F0502020204030204" pitchFamily="34" charset="0"/>
          </a:endParaRPr>
        </a:p>
      </dgm:t>
    </dgm:pt>
    <dgm:pt modelId="{935B81C9-EF26-4DEA-9D89-8C2DC9CF5D45}" type="parTrans" cxnId="{DDF0382A-9F9B-4620-80BD-67F50EC65816}">
      <dgm:prSet/>
      <dgm:spPr/>
      <dgm:t>
        <a:bodyPr/>
        <a:lstStyle/>
        <a:p>
          <a:endParaRPr lang="en-GB"/>
        </a:p>
      </dgm:t>
    </dgm:pt>
    <dgm:pt modelId="{71822E7F-231B-4874-ABE6-1D03679E3DDF}" type="sibTrans" cxnId="{DDF0382A-9F9B-4620-80BD-67F50EC65816}">
      <dgm:prSet/>
      <dgm:spPr/>
      <dgm:t>
        <a:bodyPr/>
        <a:lstStyle/>
        <a:p>
          <a:endParaRPr lang="en-GB"/>
        </a:p>
      </dgm:t>
    </dgm:pt>
    <dgm:pt modelId="{08808E45-3568-408E-B5B9-D7531C1E7577}">
      <dgm:prSet/>
      <dgm:spPr/>
      <dgm:t>
        <a:bodyPr/>
        <a:lstStyle/>
        <a:p>
          <a:r>
            <a:rPr lang="en-US" dirty="0"/>
            <a:t>Was any investigator paid to thwart the previous investigation?</a:t>
          </a:r>
          <a:endParaRPr lang="en-GB" dirty="0">
            <a:latin typeface="Calibri" panose="020F0502020204030204" pitchFamily="34" charset="0"/>
            <a:cs typeface="Calibri" panose="020F0502020204030204" pitchFamily="34" charset="0"/>
          </a:endParaRPr>
        </a:p>
      </dgm:t>
    </dgm:pt>
    <dgm:pt modelId="{9495A3E4-8CD6-4AE1-9D88-AC5ABA4AF704}" type="parTrans" cxnId="{A8DE64AF-5022-4AE4-8D25-9226DF9A4182}">
      <dgm:prSet/>
      <dgm:spPr/>
      <dgm:t>
        <a:bodyPr/>
        <a:lstStyle/>
        <a:p>
          <a:endParaRPr lang="en-GB"/>
        </a:p>
      </dgm:t>
    </dgm:pt>
    <dgm:pt modelId="{520D29A2-BEF0-4528-8338-E352DF0150DA}" type="sibTrans" cxnId="{A8DE64AF-5022-4AE4-8D25-9226DF9A4182}">
      <dgm:prSet/>
      <dgm:spPr/>
      <dgm:t>
        <a:bodyPr/>
        <a:lstStyle/>
        <a:p>
          <a:endParaRPr lang="en-GB"/>
        </a:p>
      </dgm:t>
    </dgm:pt>
    <dgm:pt modelId="{15CF4DC5-1776-4CF1-A5E5-B5A4CFDA6E82}">
      <dgm:prSet/>
      <dgm:spPr/>
      <dgm:t>
        <a:bodyPr/>
        <a:lstStyle/>
        <a:p>
          <a:r>
            <a:rPr lang="en-US" dirty="0"/>
            <a:t>Is there any link between ownership of </a:t>
          </a:r>
          <a:r>
            <a:rPr lang="en-US" dirty="0" err="1"/>
            <a:t>Coingenie</a:t>
          </a:r>
          <a:r>
            <a:rPr lang="en-US" dirty="0"/>
            <a:t> profile and Jean? </a:t>
          </a:r>
          <a:endParaRPr lang="en-GB" dirty="0">
            <a:latin typeface="Calibri" panose="020F0502020204030204" pitchFamily="34" charset="0"/>
            <a:ea typeface="Calibri" panose="020F0502020204030204" pitchFamily="34" charset="0"/>
            <a:cs typeface="Times New Roman" panose="02020603050405020304" pitchFamily="18" charset="0"/>
          </a:endParaRPr>
        </a:p>
      </dgm:t>
    </dgm:pt>
    <dgm:pt modelId="{BD67ED0A-29F4-41BB-ADB8-65F272E75770}" type="parTrans" cxnId="{8303A9EB-DC17-4F03-8B7F-7C1BBBFD1F10}">
      <dgm:prSet/>
      <dgm:spPr/>
      <dgm:t>
        <a:bodyPr/>
        <a:lstStyle/>
        <a:p>
          <a:endParaRPr lang="en-GB"/>
        </a:p>
      </dgm:t>
    </dgm:pt>
    <dgm:pt modelId="{6C3F9890-5F62-46FE-AF01-F99D27A9D7FB}" type="sibTrans" cxnId="{8303A9EB-DC17-4F03-8B7F-7C1BBBFD1F10}">
      <dgm:prSet/>
      <dgm:spPr/>
      <dgm:t>
        <a:bodyPr/>
        <a:lstStyle/>
        <a:p>
          <a:endParaRPr lang="en-GB"/>
        </a:p>
      </dgm:t>
    </dgm:pt>
    <dgm:pt modelId="{EAF0A0EC-656A-4857-AE6C-12CF1EC9E6CD}">
      <dgm:prSet/>
      <dgm:spPr/>
      <dgm:t>
        <a:bodyPr/>
        <a:lstStyle/>
        <a:p>
          <a:r>
            <a:rPr lang="en-US" dirty="0"/>
            <a:t>Is there any connection between Bitcoin address 1BsHJ7jEr and Jean?</a:t>
          </a:r>
          <a:endParaRPr lang="en-GB" dirty="0">
            <a:effectLst/>
            <a:latin typeface="Calibri" panose="020F0502020204030204" pitchFamily="34" charset="0"/>
            <a:ea typeface="Calibri" panose="020F0502020204030204" pitchFamily="34" charset="0"/>
            <a:cs typeface="Calibri" panose="020F0502020204030204" pitchFamily="34" charset="0"/>
          </a:endParaRPr>
        </a:p>
      </dgm:t>
    </dgm:pt>
    <dgm:pt modelId="{73325E6A-38D1-43E7-9A8C-D20D9C0BABD1}" type="parTrans" cxnId="{589097A0-BD89-46C2-8471-13C476CC84BB}">
      <dgm:prSet/>
      <dgm:spPr/>
      <dgm:t>
        <a:bodyPr/>
        <a:lstStyle/>
        <a:p>
          <a:endParaRPr lang="en-GB"/>
        </a:p>
      </dgm:t>
    </dgm:pt>
    <dgm:pt modelId="{F82CBE29-68BD-41FF-8DD0-7003B6F3FFDC}" type="sibTrans" cxnId="{589097A0-BD89-46C2-8471-13C476CC84BB}">
      <dgm:prSet/>
      <dgm:spPr/>
      <dgm:t>
        <a:bodyPr/>
        <a:lstStyle/>
        <a:p>
          <a:endParaRPr lang="en-GB"/>
        </a:p>
      </dgm:t>
    </dgm:pt>
    <dgm:pt modelId="{93590162-0769-445B-AAEF-C88B99D35319}">
      <dgm:prSet/>
      <dgm:spPr/>
      <dgm:t>
        <a:bodyPr/>
        <a:lstStyle/>
        <a:p>
          <a:r>
            <a:rPr lang="en-US"/>
            <a:t>Is there any connection between Jean and 7v6yjcmqem3jkjj2.onion server? </a:t>
          </a:r>
          <a:endParaRPr lang="en-GB" dirty="0"/>
        </a:p>
      </dgm:t>
    </dgm:pt>
    <dgm:pt modelId="{21EB0F64-F740-48C6-ABA7-2E1EB586A7E0}" type="parTrans" cxnId="{15846756-439B-46C8-BBF6-BDD4B429D306}">
      <dgm:prSet/>
      <dgm:spPr/>
      <dgm:t>
        <a:bodyPr/>
        <a:lstStyle/>
        <a:p>
          <a:endParaRPr lang="en-GB"/>
        </a:p>
      </dgm:t>
    </dgm:pt>
    <dgm:pt modelId="{78DB65CF-49D1-4455-B2C5-DCC14F844214}" type="sibTrans" cxnId="{15846756-439B-46C8-BBF6-BDD4B429D306}">
      <dgm:prSet/>
      <dgm:spPr/>
      <dgm:t>
        <a:bodyPr/>
        <a:lstStyle/>
        <a:p>
          <a:endParaRPr lang="en-GB"/>
        </a:p>
      </dgm:t>
    </dgm:pt>
    <dgm:pt modelId="{370EF7E4-5219-4329-8321-11425D84FAA5}">
      <dgm:prSet/>
      <dgm:spPr/>
      <dgm:t>
        <a:bodyPr/>
        <a:lstStyle/>
        <a:p>
          <a:pPr>
            <a:buFont typeface="+mj-lt"/>
            <a:buAutoNum type="romanUcPeriod"/>
          </a:pPr>
          <a:r>
            <a:rPr lang="en-US"/>
            <a:t>Is there any link between Jean and the fake documents on DocsRus? </a:t>
          </a:r>
          <a:endParaRPr lang="en-GB"/>
        </a:p>
      </dgm:t>
    </dgm:pt>
    <dgm:pt modelId="{9BCEA181-D560-4A3A-A8B4-307EEDCD867D}" type="parTrans" cxnId="{65426342-703A-4833-BCBE-2A5338022C37}">
      <dgm:prSet/>
      <dgm:spPr/>
      <dgm:t>
        <a:bodyPr/>
        <a:lstStyle/>
        <a:p>
          <a:endParaRPr lang="en-GB"/>
        </a:p>
      </dgm:t>
    </dgm:pt>
    <dgm:pt modelId="{0A8F69BD-5906-4DB9-A4E3-44D4B3BE1D35}" type="sibTrans" cxnId="{65426342-703A-4833-BCBE-2A5338022C37}">
      <dgm:prSet/>
      <dgm:spPr/>
      <dgm:t>
        <a:bodyPr/>
        <a:lstStyle/>
        <a:p>
          <a:endParaRPr lang="en-GB"/>
        </a:p>
      </dgm:t>
    </dgm:pt>
    <dgm:pt modelId="{42B83F3A-4FBA-4274-BC70-A83002523B8B}">
      <dgm:prSet/>
      <dgm:spPr/>
      <dgm:t>
        <a:bodyPr/>
        <a:lstStyle/>
        <a:p>
          <a:endParaRPr lang="en-GB"/>
        </a:p>
      </dgm:t>
    </dgm:pt>
    <dgm:pt modelId="{6C1523D5-6D2B-4131-916F-1B7D514B55C7}" type="parTrans" cxnId="{EB71F698-D402-4D6F-9B8A-33EE662DDE65}">
      <dgm:prSet/>
      <dgm:spPr/>
      <dgm:t>
        <a:bodyPr/>
        <a:lstStyle/>
        <a:p>
          <a:endParaRPr lang="en-GB"/>
        </a:p>
      </dgm:t>
    </dgm:pt>
    <dgm:pt modelId="{7F8B7287-79B2-46FC-AE6C-559628722883}" type="sibTrans" cxnId="{EB71F698-D402-4D6F-9B8A-33EE662DDE65}">
      <dgm:prSet/>
      <dgm:spPr/>
      <dgm:t>
        <a:bodyPr/>
        <a:lstStyle/>
        <a:p>
          <a:endParaRPr lang="en-GB"/>
        </a:p>
      </dgm:t>
    </dgm:pt>
    <dgm:pt modelId="{F5E20878-1AEE-46F4-95D5-49B81069F1D1}">
      <dgm:prSet/>
      <dgm:spPr/>
      <dgm:t>
        <a:bodyPr/>
        <a:lstStyle/>
        <a:p>
          <a:pPr>
            <a:buFont typeface="+mj-lt"/>
            <a:buAutoNum type="romanUcPeriod"/>
          </a:pPr>
          <a:r>
            <a:rPr lang="en-US"/>
            <a:t>Was Jean Paid to cover up for a wanted Criminal? </a:t>
          </a:r>
          <a:endParaRPr lang="en-GB"/>
        </a:p>
      </dgm:t>
    </dgm:pt>
    <dgm:pt modelId="{1713D833-6E7C-41CC-A042-1FB01611D65C}" type="parTrans" cxnId="{11DDEDE7-5874-4015-A5D1-09D2A4654E85}">
      <dgm:prSet/>
      <dgm:spPr/>
      <dgm:t>
        <a:bodyPr/>
        <a:lstStyle/>
        <a:p>
          <a:endParaRPr lang="en-GB"/>
        </a:p>
      </dgm:t>
    </dgm:pt>
    <dgm:pt modelId="{9F11FBE0-45AE-4DA8-BB76-C2EE722B0317}" type="sibTrans" cxnId="{11DDEDE7-5874-4015-A5D1-09D2A4654E85}">
      <dgm:prSet/>
      <dgm:spPr/>
      <dgm:t>
        <a:bodyPr/>
        <a:lstStyle/>
        <a:p>
          <a:endParaRPr lang="en-GB"/>
        </a:p>
      </dgm:t>
    </dgm:pt>
    <dgm:pt modelId="{1EADD643-EE03-4AE5-8E3A-24B007725B49}">
      <dgm:prSet/>
      <dgm:spPr/>
      <dgm:t>
        <a:bodyPr/>
        <a:lstStyle/>
        <a:p>
          <a:pPr>
            <a:buFont typeface="+mj-lt"/>
            <a:buAutoNum type="romanUcPeriod"/>
          </a:pPr>
          <a:r>
            <a:rPr lang="en-US"/>
            <a:t>Is there any connection between Jean and the 3 new Bitcoin addresses? </a:t>
          </a:r>
          <a:endParaRPr lang="en-GB"/>
        </a:p>
      </dgm:t>
    </dgm:pt>
    <dgm:pt modelId="{BAF19A3B-1F37-4CA0-AAEC-CEE96248B492}" type="parTrans" cxnId="{FE14079E-BF0E-4223-85CF-8813A8FD4C43}">
      <dgm:prSet/>
      <dgm:spPr/>
      <dgm:t>
        <a:bodyPr/>
        <a:lstStyle/>
        <a:p>
          <a:endParaRPr lang="en-GB"/>
        </a:p>
      </dgm:t>
    </dgm:pt>
    <dgm:pt modelId="{E9049179-0276-40B1-A3CB-8403EF73FD77}" type="sibTrans" cxnId="{FE14079E-BF0E-4223-85CF-8813A8FD4C43}">
      <dgm:prSet/>
      <dgm:spPr/>
      <dgm:t>
        <a:bodyPr/>
        <a:lstStyle/>
        <a:p>
          <a:endParaRPr lang="en-GB"/>
        </a:p>
      </dgm:t>
    </dgm:pt>
    <dgm:pt modelId="{D78254C2-5FA1-4660-975B-15FB2DF64BFE}">
      <dgm:prSet/>
      <dgm:spPr/>
      <dgm:t>
        <a:bodyPr/>
        <a:lstStyle/>
        <a:p>
          <a:pPr>
            <a:buFont typeface="+mj-lt"/>
            <a:buAutoNum type="romanUcPeriod"/>
          </a:pPr>
          <a:r>
            <a:rPr lang="en-US"/>
            <a:t>Are there any connections among the 4 Bitcoin addresses? </a:t>
          </a:r>
          <a:endParaRPr lang="en-GB"/>
        </a:p>
      </dgm:t>
    </dgm:pt>
    <dgm:pt modelId="{61C08989-6310-4FE6-88FA-B7E39EBC684D}" type="parTrans" cxnId="{64455D42-F42E-49EA-BB2D-0FF28C7EF1CB}">
      <dgm:prSet/>
      <dgm:spPr/>
      <dgm:t>
        <a:bodyPr/>
        <a:lstStyle/>
        <a:p>
          <a:endParaRPr lang="en-GB"/>
        </a:p>
      </dgm:t>
    </dgm:pt>
    <dgm:pt modelId="{9B891228-C369-40C0-A32B-F7D71746EFBF}" type="sibTrans" cxnId="{64455D42-F42E-49EA-BB2D-0FF28C7EF1CB}">
      <dgm:prSet/>
      <dgm:spPr/>
      <dgm:t>
        <a:bodyPr/>
        <a:lstStyle/>
        <a:p>
          <a:endParaRPr lang="en-GB"/>
        </a:p>
      </dgm:t>
    </dgm:pt>
    <dgm:pt modelId="{017FDA6E-EDED-421D-AA07-9B3BC9E40470}" type="pres">
      <dgm:prSet presAssocID="{25A36E25-7505-4368-ABD9-AEC66A75E93D}" presName="diagram" presStyleCnt="0">
        <dgm:presLayoutVars>
          <dgm:dir/>
          <dgm:resizeHandles val="exact"/>
        </dgm:presLayoutVars>
      </dgm:prSet>
      <dgm:spPr/>
    </dgm:pt>
    <dgm:pt modelId="{7C7733E8-018A-4B61-AADA-8F5605E83717}" type="pres">
      <dgm:prSet presAssocID="{9093FD01-F4E7-41D8-B880-0E22C1ADC939}" presName="node" presStyleLbl="node1" presStyleIdx="0" presStyleCnt="9">
        <dgm:presLayoutVars>
          <dgm:bulletEnabled val="1"/>
        </dgm:presLayoutVars>
      </dgm:prSet>
      <dgm:spPr/>
    </dgm:pt>
    <dgm:pt modelId="{19CA7408-3E7C-492F-A135-6A354A7F42DF}" type="pres">
      <dgm:prSet presAssocID="{71822E7F-231B-4874-ABE6-1D03679E3DDF}" presName="sibTrans" presStyleCnt="0"/>
      <dgm:spPr/>
    </dgm:pt>
    <dgm:pt modelId="{EF0EAD02-BBE8-41D4-8AD4-C26EB066FAB6}" type="pres">
      <dgm:prSet presAssocID="{08808E45-3568-408E-B5B9-D7531C1E7577}" presName="node" presStyleLbl="node1" presStyleIdx="1" presStyleCnt="9">
        <dgm:presLayoutVars>
          <dgm:bulletEnabled val="1"/>
        </dgm:presLayoutVars>
      </dgm:prSet>
      <dgm:spPr/>
    </dgm:pt>
    <dgm:pt modelId="{80085053-B009-4E07-89D3-8786BFE8F71B}" type="pres">
      <dgm:prSet presAssocID="{520D29A2-BEF0-4528-8338-E352DF0150DA}" presName="sibTrans" presStyleCnt="0"/>
      <dgm:spPr/>
    </dgm:pt>
    <dgm:pt modelId="{4A2971B5-F93B-4067-AD99-56A60FD44D53}" type="pres">
      <dgm:prSet presAssocID="{15CF4DC5-1776-4CF1-A5E5-B5A4CFDA6E82}" presName="node" presStyleLbl="node1" presStyleIdx="2" presStyleCnt="9">
        <dgm:presLayoutVars>
          <dgm:bulletEnabled val="1"/>
        </dgm:presLayoutVars>
      </dgm:prSet>
      <dgm:spPr/>
    </dgm:pt>
    <dgm:pt modelId="{836B9C47-2A51-4F96-B539-629A750BE91C}" type="pres">
      <dgm:prSet presAssocID="{6C3F9890-5F62-46FE-AF01-F99D27A9D7FB}" presName="sibTrans" presStyleCnt="0"/>
      <dgm:spPr/>
    </dgm:pt>
    <dgm:pt modelId="{88306AF5-FDBF-4538-B8E6-FC8E07CD545F}" type="pres">
      <dgm:prSet presAssocID="{EAF0A0EC-656A-4857-AE6C-12CF1EC9E6CD}" presName="node" presStyleLbl="node1" presStyleIdx="3" presStyleCnt="9">
        <dgm:presLayoutVars>
          <dgm:bulletEnabled val="1"/>
        </dgm:presLayoutVars>
      </dgm:prSet>
      <dgm:spPr/>
    </dgm:pt>
    <dgm:pt modelId="{B4CF3F39-454A-46FD-A698-12AFB236F875}" type="pres">
      <dgm:prSet presAssocID="{F82CBE29-68BD-41FF-8DD0-7003B6F3FFDC}" presName="sibTrans" presStyleCnt="0"/>
      <dgm:spPr/>
    </dgm:pt>
    <dgm:pt modelId="{E95F5280-B378-4232-A868-DC76172F58AC}" type="pres">
      <dgm:prSet presAssocID="{F5E20878-1AEE-46F4-95D5-49B81069F1D1}" presName="node" presStyleLbl="node1" presStyleIdx="4" presStyleCnt="9">
        <dgm:presLayoutVars>
          <dgm:bulletEnabled val="1"/>
        </dgm:presLayoutVars>
      </dgm:prSet>
      <dgm:spPr/>
    </dgm:pt>
    <dgm:pt modelId="{99FDD432-AFA8-4500-8507-421712D05223}" type="pres">
      <dgm:prSet presAssocID="{9F11FBE0-45AE-4DA8-BB76-C2EE722B0317}" presName="sibTrans" presStyleCnt="0"/>
      <dgm:spPr/>
    </dgm:pt>
    <dgm:pt modelId="{260BF681-34C5-4D25-A8BB-1BF7E8BB95E6}" type="pres">
      <dgm:prSet presAssocID="{370EF7E4-5219-4329-8321-11425D84FAA5}" presName="node" presStyleLbl="node1" presStyleIdx="5" presStyleCnt="9">
        <dgm:presLayoutVars>
          <dgm:bulletEnabled val="1"/>
        </dgm:presLayoutVars>
      </dgm:prSet>
      <dgm:spPr/>
    </dgm:pt>
    <dgm:pt modelId="{F3BB8DD2-6BAB-480C-8ACA-CF57B1832891}" type="pres">
      <dgm:prSet presAssocID="{0A8F69BD-5906-4DB9-A4E3-44D4B3BE1D35}" presName="sibTrans" presStyleCnt="0"/>
      <dgm:spPr/>
    </dgm:pt>
    <dgm:pt modelId="{5AA3B422-051D-4C2C-B11E-C3867FF191AA}" type="pres">
      <dgm:prSet presAssocID="{93590162-0769-445B-AAEF-C88B99D35319}" presName="node" presStyleLbl="node1" presStyleIdx="6" presStyleCnt="9">
        <dgm:presLayoutVars>
          <dgm:bulletEnabled val="1"/>
        </dgm:presLayoutVars>
      </dgm:prSet>
      <dgm:spPr/>
    </dgm:pt>
    <dgm:pt modelId="{A13292CA-4CCA-47D2-AAB3-995AFB7D8D4C}" type="pres">
      <dgm:prSet presAssocID="{78DB65CF-49D1-4455-B2C5-DCC14F844214}" presName="sibTrans" presStyleCnt="0"/>
      <dgm:spPr/>
    </dgm:pt>
    <dgm:pt modelId="{63BD0AC0-E992-421B-967A-5FE9B804ECEB}" type="pres">
      <dgm:prSet presAssocID="{D78254C2-5FA1-4660-975B-15FB2DF64BFE}" presName="node" presStyleLbl="node1" presStyleIdx="7" presStyleCnt="9">
        <dgm:presLayoutVars>
          <dgm:bulletEnabled val="1"/>
        </dgm:presLayoutVars>
      </dgm:prSet>
      <dgm:spPr/>
    </dgm:pt>
    <dgm:pt modelId="{E5157967-A33E-4F00-9A68-7EFAC5D1E984}" type="pres">
      <dgm:prSet presAssocID="{9B891228-C369-40C0-A32B-F7D71746EFBF}" presName="sibTrans" presStyleCnt="0"/>
      <dgm:spPr/>
    </dgm:pt>
    <dgm:pt modelId="{EAAC9AFC-19DE-405B-AA43-51287DEE5ECC}" type="pres">
      <dgm:prSet presAssocID="{1EADD643-EE03-4AE5-8E3A-24B007725B49}" presName="node" presStyleLbl="node1" presStyleIdx="8" presStyleCnt="9">
        <dgm:presLayoutVars>
          <dgm:bulletEnabled val="1"/>
        </dgm:presLayoutVars>
      </dgm:prSet>
      <dgm:spPr/>
    </dgm:pt>
  </dgm:ptLst>
  <dgm:cxnLst>
    <dgm:cxn modelId="{B5E6FC25-88ED-45F0-8028-D52DC79025E8}" type="presOf" srcId="{93590162-0769-445B-AAEF-C88B99D35319}" destId="{5AA3B422-051D-4C2C-B11E-C3867FF191AA}" srcOrd="0" destOrd="0" presId="urn:microsoft.com/office/officeart/2005/8/layout/default"/>
    <dgm:cxn modelId="{DDF0382A-9F9B-4620-80BD-67F50EC65816}" srcId="{25A36E25-7505-4368-ABD9-AEC66A75E93D}" destId="{9093FD01-F4E7-41D8-B880-0E22C1ADC939}" srcOrd="0" destOrd="0" parTransId="{935B81C9-EF26-4DEA-9D89-8C2DC9CF5D45}" sibTransId="{71822E7F-231B-4874-ABE6-1D03679E3DDF}"/>
    <dgm:cxn modelId="{DF2AD95D-75AF-4844-BB1E-6E60FC2A44B6}" type="presOf" srcId="{15CF4DC5-1776-4CF1-A5E5-B5A4CFDA6E82}" destId="{4A2971B5-F93B-4067-AD99-56A60FD44D53}" srcOrd="0" destOrd="0" presId="urn:microsoft.com/office/officeart/2005/8/layout/default"/>
    <dgm:cxn modelId="{64455D42-F42E-49EA-BB2D-0FF28C7EF1CB}" srcId="{25A36E25-7505-4368-ABD9-AEC66A75E93D}" destId="{D78254C2-5FA1-4660-975B-15FB2DF64BFE}" srcOrd="7" destOrd="0" parTransId="{61C08989-6310-4FE6-88FA-B7E39EBC684D}" sibTransId="{9B891228-C369-40C0-A32B-F7D71746EFBF}"/>
    <dgm:cxn modelId="{65426342-703A-4833-BCBE-2A5338022C37}" srcId="{25A36E25-7505-4368-ABD9-AEC66A75E93D}" destId="{370EF7E4-5219-4329-8321-11425D84FAA5}" srcOrd="5" destOrd="0" parTransId="{9BCEA181-D560-4A3A-A8B4-307EEDCD867D}" sibTransId="{0A8F69BD-5906-4DB9-A4E3-44D4B3BE1D35}"/>
    <dgm:cxn modelId="{60887D6B-BF6F-40D8-A90E-30FCAF7A3641}" type="presOf" srcId="{370EF7E4-5219-4329-8321-11425D84FAA5}" destId="{260BF681-34C5-4D25-A8BB-1BF7E8BB95E6}" srcOrd="0" destOrd="0" presId="urn:microsoft.com/office/officeart/2005/8/layout/default"/>
    <dgm:cxn modelId="{15846756-439B-46C8-BBF6-BDD4B429D306}" srcId="{25A36E25-7505-4368-ABD9-AEC66A75E93D}" destId="{93590162-0769-445B-AAEF-C88B99D35319}" srcOrd="6" destOrd="0" parTransId="{21EB0F64-F740-48C6-ABA7-2E1EB586A7E0}" sibTransId="{78DB65CF-49D1-4455-B2C5-DCC14F844214}"/>
    <dgm:cxn modelId="{E57C9780-8B5C-402A-BD9E-A657938ACD36}" type="presOf" srcId="{08808E45-3568-408E-B5B9-D7531C1E7577}" destId="{EF0EAD02-BBE8-41D4-8AD4-C26EB066FAB6}" srcOrd="0" destOrd="0" presId="urn:microsoft.com/office/officeart/2005/8/layout/default"/>
    <dgm:cxn modelId="{EB71F698-D402-4D6F-9B8A-33EE662DDE65}" srcId="{370EF7E4-5219-4329-8321-11425D84FAA5}" destId="{42B83F3A-4FBA-4274-BC70-A83002523B8B}" srcOrd="0" destOrd="0" parTransId="{6C1523D5-6D2B-4131-916F-1B7D514B55C7}" sibTransId="{7F8B7287-79B2-46FC-AE6C-559628722883}"/>
    <dgm:cxn modelId="{2574A69D-4605-45EA-8B64-CE41D761B26E}" type="presOf" srcId="{D78254C2-5FA1-4660-975B-15FB2DF64BFE}" destId="{63BD0AC0-E992-421B-967A-5FE9B804ECEB}" srcOrd="0" destOrd="0" presId="urn:microsoft.com/office/officeart/2005/8/layout/default"/>
    <dgm:cxn modelId="{FE14079E-BF0E-4223-85CF-8813A8FD4C43}" srcId="{25A36E25-7505-4368-ABD9-AEC66A75E93D}" destId="{1EADD643-EE03-4AE5-8E3A-24B007725B49}" srcOrd="8" destOrd="0" parTransId="{BAF19A3B-1F37-4CA0-AAEC-CEE96248B492}" sibTransId="{E9049179-0276-40B1-A3CB-8403EF73FD77}"/>
    <dgm:cxn modelId="{589097A0-BD89-46C2-8471-13C476CC84BB}" srcId="{25A36E25-7505-4368-ABD9-AEC66A75E93D}" destId="{EAF0A0EC-656A-4857-AE6C-12CF1EC9E6CD}" srcOrd="3" destOrd="0" parTransId="{73325E6A-38D1-43E7-9A8C-D20D9C0BABD1}" sibTransId="{F82CBE29-68BD-41FF-8DD0-7003B6F3FFDC}"/>
    <dgm:cxn modelId="{F92FF2A1-C682-4604-94C0-7734C55DC29D}" type="presOf" srcId="{9093FD01-F4E7-41D8-B880-0E22C1ADC939}" destId="{7C7733E8-018A-4B61-AADA-8F5605E83717}" srcOrd="0" destOrd="0" presId="urn:microsoft.com/office/officeart/2005/8/layout/default"/>
    <dgm:cxn modelId="{A8DE64AF-5022-4AE4-8D25-9226DF9A4182}" srcId="{25A36E25-7505-4368-ABD9-AEC66A75E93D}" destId="{08808E45-3568-408E-B5B9-D7531C1E7577}" srcOrd="1" destOrd="0" parTransId="{9495A3E4-8CD6-4AE1-9D88-AC5ABA4AF704}" sibTransId="{520D29A2-BEF0-4528-8338-E352DF0150DA}"/>
    <dgm:cxn modelId="{B9E2FBB1-0D14-470E-843E-FD52EED131BA}" type="presOf" srcId="{F5E20878-1AEE-46F4-95D5-49B81069F1D1}" destId="{E95F5280-B378-4232-A868-DC76172F58AC}" srcOrd="0" destOrd="0" presId="urn:microsoft.com/office/officeart/2005/8/layout/default"/>
    <dgm:cxn modelId="{8CA191D7-1A60-4CA8-9A45-67F5C0FEAAB3}" type="presOf" srcId="{25A36E25-7505-4368-ABD9-AEC66A75E93D}" destId="{017FDA6E-EDED-421D-AA07-9B3BC9E40470}" srcOrd="0" destOrd="0" presId="urn:microsoft.com/office/officeart/2005/8/layout/default"/>
    <dgm:cxn modelId="{763BC3E6-6590-4316-AF52-3D95E9CD4F44}" type="presOf" srcId="{EAF0A0EC-656A-4857-AE6C-12CF1EC9E6CD}" destId="{88306AF5-FDBF-4538-B8E6-FC8E07CD545F}" srcOrd="0" destOrd="0" presId="urn:microsoft.com/office/officeart/2005/8/layout/default"/>
    <dgm:cxn modelId="{11DDEDE7-5874-4015-A5D1-09D2A4654E85}" srcId="{25A36E25-7505-4368-ABD9-AEC66A75E93D}" destId="{F5E20878-1AEE-46F4-95D5-49B81069F1D1}" srcOrd="4" destOrd="0" parTransId="{1713D833-6E7C-41CC-A042-1FB01611D65C}" sibTransId="{9F11FBE0-45AE-4DA8-BB76-C2EE722B0317}"/>
    <dgm:cxn modelId="{8303A9EB-DC17-4F03-8B7F-7C1BBBFD1F10}" srcId="{25A36E25-7505-4368-ABD9-AEC66A75E93D}" destId="{15CF4DC5-1776-4CF1-A5E5-B5A4CFDA6E82}" srcOrd="2" destOrd="0" parTransId="{BD67ED0A-29F4-41BB-ADB8-65F272E75770}" sibTransId="{6C3F9890-5F62-46FE-AF01-F99D27A9D7FB}"/>
    <dgm:cxn modelId="{7D37A4F7-0434-4363-9456-DFC17FBA6FEB}" type="presOf" srcId="{42B83F3A-4FBA-4274-BC70-A83002523B8B}" destId="{260BF681-34C5-4D25-A8BB-1BF7E8BB95E6}" srcOrd="0" destOrd="1" presId="urn:microsoft.com/office/officeart/2005/8/layout/default"/>
    <dgm:cxn modelId="{9343F3FE-782A-4C20-804A-BD6325C3E4DE}" type="presOf" srcId="{1EADD643-EE03-4AE5-8E3A-24B007725B49}" destId="{EAAC9AFC-19DE-405B-AA43-51287DEE5ECC}" srcOrd="0" destOrd="0" presId="urn:microsoft.com/office/officeart/2005/8/layout/default"/>
    <dgm:cxn modelId="{B0E93164-4038-4304-B3A8-2A013E1E83D9}" type="presParOf" srcId="{017FDA6E-EDED-421D-AA07-9B3BC9E40470}" destId="{7C7733E8-018A-4B61-AADA-8F5605E83717}" srcOrd="0" destOrd="0" presId="urn:microsoft.com/office/officeart/2005/8/layout/default"/>
    <dgm:cxn modelId="{197B395C-F468-4DED-A27C-EBF33465CEC1}" type="presParOf" srcId="{017FDA6E-EDED-421D-AA07-9B3BC9E40470}" destId="{19CA7408-3E7C-492F-A135-6A354A7F42DF}" srcOrd="1" destOrd="0" presId="urn:microsoft.com/office/officeart/2005/8/layout/default"/>
    <dgm:cxn modelId="{49B7CEE8-8279-4D26-AAEA-C750C1A2B522}" type="presParOf" srcId="{017FDA6E-EDED-421D-AA07-9B3BC9E40470}" destId="{EF0EAD02-BBE8-41D4-8AD4-C26EB066FAB6}" srcOrd="2" destOrd="0" presId="urn:microsoft.com/office/officeart/2005/8/layout/default"/>
    <dgm:cxn modelId="{12564C52-EDCC-4C9F-AA9F-544CC5771A7E}" type="presParOf" srcId="{017FDA6E-EDED-421D-AA07-9B3BC9E40470}" destId="{80085053-B009-4E07-89D3-8786BFE8F71B}" srcOrd="3" destOrd="0" presId="urn:microsoft.com/office/officeart/2005/8/layout/default"/>
    <dgm:cxn modelId="{82468C32-42C9-416E-9B4D-0EDBBDEE78D6}" type="presParOf" srcId="{017FDA6E-EDED-421D-AA07-9B3BC9E40470}" destId="{4A2971B5-F93B-4067-AD99-56A60FD44D53}" srcOrd="4" destOrd="0" presId="urn:microsoft.com/office/officeart/2005/8/layout/default"/>
    <dgm:cxn modelId="{365840F7-555F-4CF7-853F-CC76E22CDB20}" type="presParOf" srcId="{017FDA6E-EDED-421D-AA07-9B3BC9E40470}" destId="{836B9C47-2A51-4F96-B539-629A750BE91C}" srcOrd="5" destOrd="0" presId="urn:microsoft.com/office/officeart/2005/8/layout/default"/>
    <dgm:cxn modelId="{8AFE6F0A-E1E3-4C53-8E61-3785F4BAB711}" type="presParOf" srcId="{017FDA6E-EDED-421D-AA07-9B3BC9E40470}" destId="{88306AF5-FDBF-4538-B8E6-FC8E07CD545F}" srcOrd="6" destOrd="0" presId="urn:microsoft.com/office/officeart/2005/8/layout/default"/>
    <dgm:cxn modelId="{DF93708B-0E7E-4CA0-9DE8-BEC60D182496}" type="presParOf" srcId="{017FDA6E-EDED-421D-AA07-9B3BC9E40470}" destId="{B4CF3F39-454A-46FD-A698-12AFB236F875}" srcOrd="7" destOrd="0" presId="urn:microsoft.com/office/officeart/2005/8/layout/default"/>
    <dgm:cxn modelId="{064D112A-CC09-4743-A0B3-B5D089CFC5EA}" type="presParOf" srcId="{017FDA6E-EDED-421D-AA07-9B3BC9E40470}" destId="{E95F5280-B378-4232-A868-DC76172F58AC}" srcOrd="8" destOrd="0" presId="urn:microsoft.com/office/officeart/2005/8/layout/default"/>
    <dgm:cxn modelId="{5356EFE0-4C3A-4602-9B24-37B20F4FB132}" type="presParOf" srcId="{017FDA6E-EDED-421D-AA07-9B3BC9E40470}" destId="{99FDD432-AFA8-4500-8507-421712D05223}" srcOrd="9" destOrd="0" presId="urn:microsoft.com/office/officeart/2005/8/layout/default"/>
    <dgm:cxn modelId="{8CBEB1DB-7E28-4715-BBAE-9104F0685163}" type="presParOf" srcId="{017FDA6E-EDED-421D-AA07-9B3BC9E40470}" destId="{260BF681-34C5-4D25-A8BB-1BF7E8BB95E6}" srcOrd="10" destOrd="0" presId="urn:microsoft.com/office/officeart/2005/8/layout/default"/>
    <dgm:cxn modelId="{5B001B05-4A79-4130-9968-A6BEC41192F7}" type="presParOf" srcId="{017FDA6E-EDED-421D-AA07-9B3BC9E40470}" destId="{F3BB8DD2-6BAB-480C-8ACA-CF57B1832891}" srcOrd="11" destOrd="0" presId="urn:microsoft.com/office/officeart/2005/8/layout/default"/>
    <dgm:cxn modelId="{D7A84AA1-FA37-4C59-8736-8A5D700EEC8D}" type="presParOf" srcId="{017FDA6E-EDED-421D-AA07-9B3BC9E40470}" destId="{5AA3B422-051D-4C2C-B11E-C3867FF191AA}" srcOrd="12" destOrd="0" presId="urn:microsoft.com/office/officeart/2005/8/layout/default"/>
    <dgm:cxn modelId="{791110A3-6BE9-4CB5-AD48-7FBAD9A9403D}" type="presParOf" srcId="{017FDA6E-EDED-421D-AA07-9B3BC9E40470}" destId="{A13292CA-4CCA-47D2-AAB3-995AFB7D8D4C}" srcOrd="13" destOrd="0" presId="urn:microsoft.com/office/officeart/2005/8/layout/default"/>
    <dgm:cxn modelId="{ED61753E-FE99-4E10-AEC8-FEA8EA38F9BD}" type="presParOf" srcId="{017FDA6E-EDED-421D-AA07-9B3BC9E40470}" destId="{63BD0AC0-E992-421B-967A-5FE9B804ECEB}" srcOrd="14" destOrd="0" presId="urn:microsoft.com/office/officeart/2005/8/layout/default"/>
    <dgm:cxn modelId="{5D3E296B-BED0-4488-AE69-6B78732E17B3}" type="presParOf" srcId="{017FDA6E-EDED-421D-AA07-9B3BC9E40470}" destId="{E5157967-A33E-4F00-9A68-7EFAC5D1E984}" srcOrd="15" destOrd="0" presId="urn:microsoft.com/office/officeart/2005/8/layout/default"/>
    <dgm:cxn modelId="{F7AAED42-30D1-48C6-B021-45C34DB0F9E6}" type="presParOf" srcId="{017FDA6E-EDED-421D-AA07-9B3BC9E40470}" destId="{EAAC9AFC-19DE-405B-AA43-51287DEE5ECC}" srcOrd="1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372904-37D0-4512-AA85-13C921FA6A95}"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991A3DB8-D6CF-4A78-9DC6-7184CF1C97C0}">
      <dgm:prSet/>
      <dgm:spPr/>
      <dgm:t>
        <a:bodyPr/>
        <a:lstStyle/>
        <a:p>
          <a:r>
            <a:rPr lang="en-US"/>
            <a:t>This is the starting point of the transactions. There are 5 addresses that transferred 1.00100000BTC to 18g8vzLF2. They all belong to Poloniex exchange in Panama. </a:t>
          </a:r>
        </a:p>
      </dgm:t>
    </dgm:pt>
    <dgm:pt modelId="{407EF244-28A4-42D5-89A5-D2B5EBD608A5}" type="parTrans" cxnId="{EC429FC0-0FB5-4780-8B3F-7EB10ED67E72}">
      <dgm:prSet/>
      <dgm:spPr/>
      <dgm:t>
        <a:bodyPr/>
        <a:lstStyle/>
        <a:p>
          <a:endParaRPr lang="en-US"/>
        </a:p>
      </dgm:t>
    </dgm:pt>
    <dgm:pt modelId="{1CB388F0-2EB4-4DE0-89C2-203069A7E5CB}" type="sibTrans" cxnId="{EC429FC0-0FB5-4780-8B3F-7EB10ED67E72}">
      <dgm:prSet/>
      <dgm:spPr/>
      <dgm:t>
        <a:bodyPr/>
        <a:lstStyle/>
        <a:p>
          <a:endParaRPr lang="en-US"/>
        </a:p>
      </dgm:t>
    </dgm:pt>
    <dgm:pt modelId="{9C673D98-9A59-4662-94A7-849B8F336331}">
      <dgm:prSet/>
      <dgm:spPr/>
      <dgm:t>
        <a:bodyPr/>
        <a:lstStyle/>
        <a:p>
          <a:r>
            <a:rPr lang="en-US"/>
            <a:t>This information was verified on blockchain.com, chain.so, bitcoinwhoswho.com and JSON</a:t>
          </a:r>
        </a:p>
      </dgm:t>
    </dgm:pt>
    <dgm:pt modelId="{C3D96028-778A-40FF-84D1-938EF22C984D}" type="parTrans" cxnId="{A62F3EF2-16D7-4A41-A4EA-6F6594C0236B}">
      <dgm:prSet/>
      <dgm:spPr/>
      <dgm:t>
        <a:bodyPr/>
        <a:lstStyle/>
        <a:p>
          <a:endParaRPr lang="en-US"/>
        </a:p>
      </dgm:t>
    </dgm:pt>
    <dgm:pt modelId="{FA9FBF73-AE0E-4C7B-A12C-813F95F34DC6}" type="sibTrans" cxnId="{A62F3EF2-16D7-4A41-A4EA-6F6594C0236B}">
      <dgm:prSet/>
      <dgm:spPr/>
      <dgm:t>
        <a:bodyPr/>
        <a:lstStyle/>
        <a:p>
          <a:endParaRPr lang="en-US"/>
        </a:p>
      </dgm:t>
    </dgm:pt>
    <dgm:pt modelId="{586C5B27-3B3B-46EF-9C0C-7FEA153B1E66}" type="pres">
      <dgm:prSet presAssocID="{F4372904-37D0-4512-AA85-13C921FA6A95}" presName="diagram" presStyleCnt="0">
        <dgm:presLayoutVars>
          <dgm:dir/>
          <dgm:resizeHandles val="exact"/>
        </dgm:presLayoutVars>
      </dgm:prSet>
      <dgm:spPr/>
    </dgm:pt>
    <dgm:pt modelId="{C3CD2BD1-63DF-4A96-9D40-79FEDEDA3FBA}" type="pres">
      <dgm:prSet presAssocID="{991A3DB8-D6CF-4A78-9DC6-7184CF1C97C0}" presName="arrow" presStyleLbl="node1" presStyleIdx="0" presStyleCnt="2">
        <dgm:presLayoutVars>
          <dgm:bulletEnabled val="1"/>
        </dgm:presLayoutVars>
      </dgm:prSet>
      <dgm:spPr/>
    </dgm:pt>
    <dgm:pt modelId="{050B558B-57E1-477E-BF33-85134628A210}" type="pres">
      <dgm:prSet presAssocID="{9C673D98-9A59-4662-94A7-849B8F336331}" presName="arrow" presStyleLbl="node1" presStyleIdx="1" presStyleCnt="2">
        <dgm:presLayoutVars>
          <dgm:bulletEnabled val="1"/>
        </dgm:presLayoutVars>
      </dgm:prSet>
      <dgm:spPr/>
    </dgm:pt>
  </dgm:ptLst>
  <dgm:cxnLst>
    <dgm:cxn modelId="{72AFE90F-A0CE-49D0-BA94-B077B87DEFAB}" type="presOf" srcId="{9C673D98-9A59-4662-94A7-849B8F336331}" destId="{050B558B-57E1-477E-BF33-85134628A210}" srcOrd="0" destOrd="0" presId="urn:microsoft.com/office/officeart/2005/8/layout/arrow5"/>
    <dgm:cxn modelId="{EC429FC0-0FB5-4780-8B3F-7EB10ED67E72}" srcId="{F4372904-37D0-4512-AA85-13C921FA6A95}" destId="{991A3DB8-D6CF-4A78-9DC6-7184CF1C97C0}" srcOrd="0" destOrd="0" parTransId="{407EF244-28A4-42D5-89A5-D2B5EBD608A5}" sibTransId="{1CB388F0-2EB4-4DE0-89C2-203069A7E5CB}"/>
    <dgm:cxn modelId="{6A3434C6-48EB-44AF-BBF3-092E324160CE}" type="presOf" srcId="{991A3DB8-D6CF-4A78-9DC6-7184CF1C97C0}" destId="{C3CD2BD1-63DF-4A96-9D40-79FEDEDA3FBA}" srcOrd="0" destOrd="0" presId="urn:microsoft.com/office/officeart/2005/8/layout/arrow5"/>
    <dgm:cxn modelId="{681341E9-AA07-4083-990D-0AB2F252131D}" type="presOf" srcId="{F4372904-37D0-4512-AA85-13C921FA6A95}" destId="{586C5B27-3B3B-46EF-9C0C-7FEA153B1E66}" srcOrd="0" destOrd="0" presId="urn:microsoft.com/office/officeart/2005/8/layout/arrow5"/>
    <dgm:cxn modelId="{A62F3EF2-16D7-4A41-A4EA-6F6594C0236B}" srcId="{F4372904-37D0-4512-AA85-13C921FA6A95}" destId="{9C673D98-9A59-4662-94A7-849B8F336331}" srcOrd="1" destOrd="0" parTransId="{C3D96028-778A-40FF-84D1-938EF22C984D}" sibTransId="{FA9FBF73-AE0E-4C7B-A12C-813F95F34DC6}"/>
    <dgm:cxn modelId="{884DE229-C587-4440-BD6A-78B71BDB46A0}" type="presParOf" srcId="{586C5B27-3B3B-46EF-9C0C-7FEA153B1E66}" destId="{C3CD2BD1-63DF-4A96-9D40-79FEDEDA3FBA}" srcOrd="0" destOrd="0" presId="urn:microsoft.com/office/officeart/2005/8/layout/arrow5"/>
    <dgm:cxn modelId="{9463A22E-1936-4872-8538-E34D34F66331}" type="presParOf" srcId="{586C5B27-3B3B-46EF-9C0C-7FEA153B1E66}" destId="{050B558B-57E1-477E-BF33-85134628A210}" srcOrd="1" destOrd="0" presId="urn:microsoft.com/office/officeart/2005/8/layout/arrow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90C366-0D07-4068-9830-2B68240E5C3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7A1BA37-FEAF-4D57-B283-89A44D4E18D5}">
      <dgm:prSet/>
      <dgm:spPr/>
      <dgm:t>
        <a:bodyPr/>
        <a:lstStyle/>
        <a:p>
          <a:r>
            <a:rPr lang="en-GB" b="1" i="0"/>
            <a:t>What is Bitcoin?</a:t>
          </a:r>
          <a:endParaRPr lang="en-US"/>
        </a:p>
      </dgm:t>
    </dgm:pt>
    <dgm:pt modelId="{42C2BF04-365B-4245-845A-B002286F56BB}" type="parTrans" cxnId="{47CF7133-A933-4225-859E-EBC1809191B5}">
      <dgm:prSet/>
      <dgm:spPr/>
      <dgm:t>
        <a:bodyPr/>
        <a:lstStyle/>
        <a:p>
          <a:endParaRPr lang="en-US"/>
        </a:p>
      </dgm:t>
    </dgm:pt>
    <dgm:pt modelId="{40493A5D-C00C-4A53-9304-D543964C4BAA}" type="sibTrans" cxnId="{47CF7133-A933-4225-859E-EBC1809191B5}">
      <dgm:prSet/>
      <dgm:spPr/>
      <dgm:t>
        <a:bodyPr/>
        <a:lstStyle/>
        <a:p>
          <a:endParaRPr lang="en-US"/>
        </a:p>
      </dgm:t>
    </dgm:pt>
    <dgm:pt modelId="{F1012239-B38F-4F65-93A3-FCEBD2AEE4A0}">
      <dgm:prSet/>
      <dgm:spPr/>
      <dgm:t>
        <a:bodyPr/>
        <a:lstStyle/>
        <a:p>
          <a:r>
            <a:rPr lang="en-GB" dirty="0"/>
            <a:t>Bitcoin was created to function as peer-to-peer electronic cash. </a:t>
          </a:r>
          <a:endParaRPr lang="en-US" dirty="0"/>
        </a:p>
      </dgm:t>
    </dgm:pt>
    <dgm:pt modelId="{896DE1DB-6A24-4802-A635-DC677E1C7DB8}" type="parTrans" cxnId="{BF7A53B0-07B4-4324-ABA4-453C9A5FFA8F}">
      <dgm:prSet/>
      <dgm:spPr/>
      <dgm:t>
        <a:bodyPr/>
        <a:lstStyle/>
        <a:p>
          <a:endParaRPr lang="en-US"/>
        </a:p>
      </dgm:t>
    </dgm:pt>
    <dgm:pt modelId="{9EB4EB95-BC9D-4F78-B707-FB1D63ACB479}" type="sibTrans" cxnId="{BF7A53B0-07B4-4324-ABA4-453C9A5FFA8F}">
      <dgm:prSet/>
      <dgm:spPr/>
      <dgm:t>
        <a:bodyPr/>
        <a:lstStyle/>
        <a:p>
          <a:endParaRPr lang="en-US"/>
        </a:p>
      </dgm:t>
    </dgm:pt>
    <dgm:pt modelId="{5605D841-A7EB-423D-A5DD-7F985F9C0BFA}">
      <dgm:prSet/>
      <dgm:spPr/>
      <dgm:t>
        <a:bodyPr/>
        <a:lstStyle/>
        <a:p>
          <a:r>
            <a:rPr lang="en-GB"/>
            <a:t>Bitcoin is a chain of digital signatures that transfers ownership from one owner to the next by digitally signing a hash of the previous transaction and the public key of the next owner. (Nakamoto, 2008).</a:t>
          </a:r>
          <a:endParaRPr lang="en-US"/>
        </a:p>
      </dgm:t>
    </dgm:pt>
    <dgm:pt modelId="{78C62CF7-6170-4381-ACE9-CDDCB53AD5F9}" type="parTrans" cxnId="{37C5EBD6-0BBD-4B35-88E9-0D9A85BEA850}">
      <dgm:prSet/>
      <dgm:spPr/>
      <dgm:t>
        <a:bodyPr/>
        <a:lstStyle/>
        <a:p>
          <a:endParaRPr lang="en-US"/>
        </a:p>
      </dgm:t>
    </dgm:pt>
    <dgm:pt modelId="{F7CED0AA-11B9-4D96-A3FA-E6F3088997BD}" type="sibTrans" cxnId="{37C5EBD6-0BBD-4B35-88E9-0D9A85BEA850}">
      <dgm:prSet/>
      <dgm:spPr/>
      <dgm:t>
        <a:bodyPr/>
        <a:lstStyle/>
        <a:p>
          <a:endParaRPr lang="en-US"/>
        </a:p>
      </dgm:t>
    </dgm:pt>
    <dgm:pt modelId="{5B589F7C-EA03-4A02-B1A5-331AD5A4504D}">
      <dgm:prSet/>
      <dgm:spPr/>
      <dgm:t>
        <a:bodyPr/>
        <a:lstStyle/>
        <a:p>
          <a:r>
            <a:rPr lang="en-GB" dirty="0"/>
            <a:t>Bitcoin is not a physical currency, but rather a ledger of all transactions between Bitcoin addresses. These records are updated by the Bitcoin network participants and shared across nodes as balances increase and decrease. (Nakamoto, 2008).</a:t>
          </a:r>
          <a:endParaRPr lang="en-US" dirty="0"/>
        </a:p>
      </dgm:t>
    </dgm:pt>
    <dgm:pt modelId="{0CAF04C4-B380-4361-84C7-C13B2C151E60}" type="parTrans" cxnId="{267CDBBA-D39D-43F9-AE56-35FE64C0B474}">
      <dgm:prSet/>
      <dgm:spPr/>
      <dgm:t>
        <a:bodyPr/>
        <a:lstStyle/>
        <a:p>
          <a:endParaRPr lang="en-US"/>
        </a:p>
      </dgm:t>
    </dgm:pt>
    <dgm:pt modelId="{DD9E5B0E-89F9-4E4F-86AD-B8F883AAF7C4}" type="sibTrans" cxnId="{267CDBBA-D39D-43F9-AE56-35FE64C0B474}">
      <dgm:prSet/>
      <dgm:spPr/>
      <dgm:t>
        <a:bodyPr/>
        <a:lstStyle/>
        <a:p>
          <a:endParaRPr lang="en-US"/>
        </a:p>
      </dgm:t>
    </dgm:pt>
    <dgm:pt modelId="{48E30A66-4BF0-41F3-BFF7-F6FC5EA044FC}" type="pres">
      <dgm:prSet presAssocID="{DF90C366-0D07-4068-9830-2B68240E5C3E}" presName="linear" presStyleCnt="0">
        <dgm:presLayoutVars>
          <dgm:animLvl val="lvl"/>
          <dgm:resizeHandles val="exact"/>
        </dgm:presLayoutVars>
      </dgm:prSet>
      <dgm:spPr/>
    </dgm:pt>
    <dgm:pt modelId="{C1E7AC9A-E2DC-48C0-987F-A9BCFFD7BAFB}" type="pres">
      <dgm:prSet presAssocID="{07A1BA37-FEAF-4D57-B283-89A44D4E18D5}" presName="parentText" presStyleLbl="node1" presStyleIdx="0" presStyleCnt="4">
        <dgm:presLayoutVars>
          <dgm:chMax val="0"/>
          <dgm:bulletEnabled val="1"/>
        </dgm:presLayoutVars>
      </dgm:prSet>
      <dgm:spPr/>
    </dgm:pt>
    <dgm:pt modelId="{E2DE1BF6-0C1A-43D9-997D-A8FB933D3B67}" type="pres">
      <dgm:prSet presAssocID="{40493A5D-C00C-4A53-9304-D543964C4BAA}" presName="spacer" presStyleCnt="0"/>
      <dgm:spPr/>
    </dgm:pt>
    <dgm:pt modelId="{3068A128-FDBD-470C-BAA3-EF7A92501551}" type="pres">
      <dgm:prSet presAssocID="{F1012239-B38F-4F65-93A3-FCEBD2AEE4A0}" presName="parentText" presStyleLbl="node1" presStyleIdx="1" presStyleCnt="4">
        <dgm:presLayoutVars>
          <dgm:chMax val="0"/>
          <dgm:bulletEnabled val="1"/>
        </dgm:presLayoutVars>
      </dgm:prSet>
      <dgm:spPr/>
    </dgm:pt>
    <dgm:pt modelId="{959F93E6-E058-41DA-89A1-4560E0ABEC34}" type="pres">
      <dgm:prSet presAssocID="{9EB4EB95-BC9D-4F78-B707-FB1D63ACB479}" presName="spacer" presStyleCnt="0"/>
      <dgm:spPr/>
    </dgm:pt>
    <dgm:pt modelId="{A2A8E5DE-A465-4CD7-8A75-08F461AF3046}" type="pres">
      <dgm:prSet presAssocID="{5605D841-A7EB-423D-A5DD-7F985F9C0BFA}" presName="parentText" presStyleLbl="node1" presStyleIdx="2" presStyleCnt="4">
        <dgm:presLayoutVars>
          <dgm:chMax val="0"/>
          <dgm:bulletEnabled val="1"/>
        </dgm:presLayoutVars>
      </dgm:prSet>
      <dgm:spPr/>
    </dgm:pt>
    <dgm:pt modelId="{CF916545-06C4-4D77-BA7C-41D26DF00C3C}" type="pres">
      <dgm:prSet presAssocID="{F7CED0AA-11B9-4D96-A3FA-E6F3088997BD}" presName="spacer" presStyleCnt="0"/>
      <dgm:spPr/>
    </dgm:pt>
    <dgm:pt modelId="{6143C9C1-BC43-42C7-BBF2-ABDF4932CDA2}" type="pres">
      <dgm:prSet presAssocID="{5B589F7C-EA03-4A02-B1A5-331AD5A4504D}" presName="parentText" presStyleLbl="node1" presStyleIdx="3" presStyleCnt="4">
        <dgm:presLayoutVars>
          <dgm:chMax val="0"/>
          <dgm:bulletEnabled val="1"/>
        </dgm:presLayoutVars>
      </dgm:prSet>
      <dgm:spPr/>
    </dgm:pt>
  </dgm:ptLst>
  <dgm:cxnLst>
    <dgm:cxn modelId="{3E9EE920-1BCA-415D-8777-FDF54216DF98}" type="presOf" srcId="{07A1BA37-FEAF-4D57-B283-89A44D4E18D5}" destId="{C1E7AC9A-E2DC-48C0-987F-A9BCFFD7BAFB}" srcOrd="0" destOrd="0" presId="urn:microsoft.com/office/officeart/2005/8/layout/vList2"/>
    <dgm:cxn modelId="{47CF7133-A933-4225-859E-EBC1809191B5}" srcId="{DF90C366-0D07-4068-9830-2B68240E5C3E}" destId="{07A1BA37-FEAF-4D57-B283-89A44D4E18D5}" srcOrd="0" destOrd="0" parTransId="{42C2BF04-365B-4245-845A-B002286F56BB}" sibTransId="{40493A5D-C00C-4A53-9304-D543964C4BAA}"/>
    <dgm:cxn modelId="{B32B86A2-72D8-42DC-AD84-A2DBB633C0E6}" type="presOf" srcId="{5B589F7C-EA03-4A02-B1A5-331AD5A4504D}" destId="{6143C9C1-BC43-42C7-BBF2-ABDF4932CDA2}" srcOrd="0" destOrd="0" presId="urn:microsoft.com/office/officeart/2005/8/layout/vList2"/>
    <dgm:cxn modelId="{BF7A53B0-07B4-4324-ABA4-453C9A5FFA8F}" srcId="{DF90C366-0D07-4068-9830-2B68240E5C3E}" destId="{F1012239-B38F-4F65-93A3-FCEBD2AEE4A0}" srcOrd="1" destOrd="0" parTransId="{896DE1DB-6A24-4802-A635-DC677E1C7DB8}" sibTransId="{9EB4EB95-BC9D-4F78-B707-FB1D63ACB479}"/>
    <dgm:cxn modelId="{1C7DA9B8-48DA-4237-9B3F-3707EDA2FF3C}" type="presOf" srcId="{DF90C366-0D07-4068-9830-2B68240E5C3E}" destId="{48E30A66-4BF0-41F3-BFF7-F6FC5EA044FC}" srcOrd="0" destOrd="0" presId="urn:microsoft.com/office/officeart/2005/8/layout/vList2"/>
    <dgm:cxn modelId="{267CDBBA-D39D-43F9-AE56-35FE64C0B474}" srcId="{DF90C366-0D07-4068-9830-2B68240E5C3E}" destId="{5B589F7C-EA03-4A02-B1A5-331AD5A4504D}" srcOrd="3" destOrd="0" parTransId="{0CAF04C4-B380-4361-84C7-C13B2C151E60}" sibTransId="{DD9E5B0E-89F9-4E4F-86AD-B8F883AAF7C4}"/>
    <dgm:cxn modelId="{CB948DC6-BCA0-4FE5-A42A-9E863361EF05}" type="presOf" srcId="{F1012239-B38F-4F65-93A3-FCEBD2AEE4A0}" destId="{3068A128-FDBD-470C-BAA3-EF7A92501551}" srcOrd="0" destOrd="0" presId="urn:microsoft.com/office/officeart/2005/8/layout/vList2"/>
    <dgm:cxn modelId="{36947BCF-7AA9-497C-9A28-CAEED92921ED}" type="presOf" srcId="{5605D841-A7EB-423D-A5DD-7F985F9C0BFA}" destId="{A2A8E5DE-A465-4CD7-8A75-08F461AF3046}" srcOrd="0" destOrd="0" presId="urn:microsoft.com/office/officeart/2005/8/layout/vList2"/>
    <dgm:cxn modelId="{37C5EBD6-0BBD-4B35-88E9-0D9A85BEA850}" srcId="{DF90C366-0D07-4068-9830-2B68240E5C3E}" destId="{5605D841-A7EB-423D-A5DD-7F985F9C0BFA}" srcOrd="2" destOrd="0" parTransId="{78C62CF7-6170-4381-ACE9-CDDCB53AD5F9}" sibTransId="{F7CED0AA-11B9-4D96-A3FA-E6F3088997BD}"/>
    <dgm:cxn modelId="{9E0D0930-3401-4405-BFA3-0DEF8423E0C3}" type="presParOf" srcId="{48E30A66-4BF0-41F3-BFF7-F6FC5EA044FC}" destId="{C1E7AC9A-E2DC-48C0-987F-A9BCFFD7BAFB}" srcOrd="0" destOrd="0" presId="urn:microsoft.com/office/officeart/2005/8/layout/vList2"/>
    <dgm:cxn modelId="{DDD5B11F-EB87-43D8-969E-FAC89B3D6D97}" type="presParOf" srcId="{48E30A66-4BF0-41F3-BFF7-F6FC5EA044FC}" destId="{E2DE1BF6-0C1A-43D9-997D-A8FB933D3B67}" srcOrd="1" destOrd="0" presId="urn:microsoft.com/office/officeart/2005/8/layout/vList2"/>
    <dgm:cxn modelId="{3FECB32F-7915-40A5-AD7F-A85D39C63259}" type="presParOf" srcId="{48E30A66-4BF0-41F3-BFF7-F6FC5EA044FC}" destId="{3068A128-FDBD-470C-BAA3-EF7A92501551}" srcOrd="2" destOrd="0" presId="urn:microsoft.com/office/officeart/2005/8/layout/vList2"/>
    <dgm:cxn modelId="{8589F0E4-EEEB-4910-B67E-C3222944913E}" type="presParOf" srcId="{48E30A66-4BF0-41F3-BFF7-F6FC5EA044FC}" destId="{959F93E6-E058-41DA-89A1-4560E0ABEC34}" srcOrd="3" destOrd="0" presId="urn:microsoft.com/office/officeart/2005/8/layout/vList2"/>
    <dgm:cxn modelId="{23D5DD6F-52E4-4E51-B653-221F0E2C80D3}" type="presParOf" srcId="{48E30A66-4BF0-41F3-BFF7-F6FC5EA044FC}" destId="{A2A8E5DE-A465-4CD7-8A75-08F461AF3046}" srcOrd="4" destOrd="0" presId="urn:microsoft.com/office/officeart/2005/8/layout/vList2"/>
    <dgm:cxn modelId="{95AE0FF0-B62F-4D44-9F9F-6AF29B9DCA9A}" type="presParOf" srcId="{48E30A66-4BF0-41F3-BFF7-F6FC5EA044FC}" destId="{CF916545-06C4-4D77-BA7C-41D26DF00C3C}" srcOrd="5" destOrd="0" presId="urn:microsoft.com/office/officeart/2005/8/layout/vList2"/>
    <dgm:cxn modelId="{84A0C49F-E4C0-47DD-8AC6-72AB4CB08616}" type="presParOf" srcId="{48E30A66-4BF0-41F3-BFF7-F6FC5EA044FC}" destId="{6143C9C1-BC43-42C7-BBF2-ABDF4932CDA2}"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90C366-0D07-4068-9830-2B68240E5C3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7A1BA37-FEAF-4D57-B283-89A44D4E18D5}">
      <dgm:prSet custT="1"/>
      <dgm:spPr/>
      <dgm:t>
        <a:bodyPr/>
        <a:lstStyle/>
        <a:p>
          <a:r>
            <a:rPr lang="en-GB" sz="1400" b="1" i="0" dirty="0"/>
            <a:t>What is a Blockchain Wallet?</a:t>
          </a:r>
          <a:endParaRPr lang="en-US" sz="1400" dirty="0"/>
        </a:p>
      </dgm:t>
    </dgm:pt>
    <dgm:pt modelId="{42C2BF04-365B-4245-845A-B002286F56BB}" type="parTrans" cxnId="{47CF7133-A933-4225-859E-EBC1809191B5}">
      <dgm:prSet/>
      <dgm:spPr/>
      <dgm:t>
        <a:bodyPr/>
        <a:lstStyle/>
        <a:p>
          <a:endParaRPr lang="en-US"/>
        </a:p>
      </dgm:t>
    </dgm:pt>
    <dgm:pt modelId="{40493A5D-C00C-4A53-9304-D543964C4BAA}" type="sibTrans" cxnId="{47CF7133-A933-4225-859E-EBC1809191B5}">
      <dgm:prSet/>
      <dgm:spPr/>
      <dgm:t>
        <a:bodyPr/>
        <a:lstStyle/>
        <a:p>
          <a:endParaRPr lang="en-US"/>
        </a:p>
      </dgm:t>
    </dgm:pt>
    <dgm:pt modelId="{F1012239-B38F-4F65-93A3-FCEBD2AEE4A0}">
      <dgm:prSet/>
      <dgm:spPr/>
      <dgm:t>
        <a:bodyPr/>
        <a:lstStyle/>
        <a:p>
          <a:r>
            <a:rPr lang="en-GB" b="0" i="0" dirty="0"/>
            <a:t>Blockchain Wallets are computer programs that allow users to monitor and transact cryptocurrencies, with transactions recorded in the blockchain and private and public keys stored in the wallet store. </a:t>
          </a:r>
          <a:r>
            <a:rPr lang="en-GB" dirty="0"/>
            <a:t>(Raj, 2023)</a:t>
          </a:r>
          <a:endParaRPr lang="en-US" dirty="0"/>
        </a:p>
      </dgm:t>
    </dgm:pt>
    <dgm:pt modelId="{896DE1DB-6A24-4802-A635-DC677E1C7DB8}" type="parTrans" cxnId="{BF7A53B0-07B4-4324-ABA4-453C9A5FFA8F}">
      <dgm:prSet/>
      <dgm:spPr/>
      <dgm:t>
        <a:bodyPr/>
        <a:lstStyle/>
        <a:p>
          <a:endParaRPr lang="en-US"/>
        </a:p>
      </dgm:t>
    </dgm:pt>
    <dgm:pt modelId="{9EB4EB95-BC9D-4F78-B707-FB1D63ACB479}" type="sibTrans" cxnId="{BF7A53B0-07B4-4324-ABA4-453C9A5FFA8F}">
      <dgm:prSet/>
      <dgm:spPr/>
      <dgm:t>
        <a:bodyPr/>
        <a:lstStyle/>
        <a:p>
          <a:endParaRPr lang="en-US"/>
        </a:p>
      </dgm:t>
    </dgm:pt>
    <dgm:pt modelId="{A7CC85B2-564F-4568-87A5-45B992248D2C}">
      <dgm:prSet/>
      <dgm:spPr/>
      <dgm:t>
        <a:bodyPr/>
        <a:lstStyle/>
        <a:p>
          <a:r>
            <a:rPr lang="en-GB" dirty="0"/>
            <a:t>Blockchain Sign up is done first and then the blockchain wallet login is required. These interactions are necessary to allow users to purchase or sell cryptocurrencies (Raj, 2023)</a:t>
          </a:r>
        </a:p>
      </dgm:t>
    </dgm:pt>
    <dgm:pt modelId="{677FE2B2-2E75-4F6B-BD99-478801CCB929}" type="parTrans" cxnId="{DFD8BB7D-40DC-46DD-89F5-D6B015A92F9C}">
      <dgm:prSet/>
      <dgm:spPr/>
      <dgm:t>
        <a:bodyPr/>
        <a:lstStyle/>
        <a:p>
          <a:endParaRPr lang="en-GB"/>
        </a:p>
      </dgm:t>
    </dgm:pt>
    <dgm:pt modelId="{DF59FE04-50C4-4126-9B94-19B2FC6144B3}" type="sibTrans" cxnId="{DFD8BB7D-40DC-46DD-89F5-D6B015A92F9C}">
      <dgm:prSet/>
      <dgm:spPr/>
      <dgm:t>
        <a:bodyPr/>
        <a:lstStyle/>
        <a:p>
          <a:endParaRPr lang="en-GB"/>
        </a:p>
      </dgm:t>
    </dgm:pt>
    <dgm:pt modelId="{93DF6F55-423C-4519-A8FF-0780B9D8284F}">
      <dgm:prSet/>
      <dgm:spPr/>
      <dgm:t>
        <a:bodyPr/>
        <a:lstStyle/>
        <a:p>
          <a:endParaRPr lang="en-GB"/>
        </a:p>
      </dgm:t>
    </dgm:pt>
    <dgm:pt modelId="{06D32287-A33F-4204-BD84-0DB3AD0C1087}" type="parTrans" cxnId="{3DC88FF6-D326-4811-9563-018734C6F392}">
      <dgm:prSet/>
      <dgm:spPr/>
      <dgm:t>
        <a:bodyPr/>
        <a:lstStyle/>
        <a:p>
          <a:endParaRPr lang="en-GB"/>
        </a:p>
      </dgm:t>
    </dgm:pt>
    <dgm:pt modelId="{675845FB-0836-499C-86E8-DF81326AD931}" type="sibTrans" cxnId="{3DC88FF6-D326-4811-9563-018734C6F392}">
      <dgm:prSet/>
      <dgm:spPr/>
      <dgm:t>
        <a:bodyPr/>
        <a:lstStyle/>
        <a:p>
          <a:endParaRPr lang="en-GB"/>
        </a:p>
      </dgm:t>
    </dgm:pt>
    <dgm:pt modelId="{67AE6BE6-104F-4618-AB16-58CB348710DB}">
      <dgm:prSet/>
      <dgm:spPr/>
      <dgm:t>
        <a:bodyPr/>
        <a:lstStyle/>
        <a:p>
          <a:r>
            <a:rPr lang="en-GB" dirty="0">
              <a:latin typeface="Calibri" panose="020F0502020204030204"/>
            </a:rPr>
            <a:t>Blockchains use a distributed consensus model to validate and add blocks, allowing them to function as distributed ledgers without central authority.</a:t>
          </a:r>
        </a:p>
      </dgm:t>
    </dgm:pt>
    <dgm:pt modelId="{0C6C7140-F078-46C7-88D1-FE83E886DBD3}" type="parTrans" cxnId="{4A32E6AD-BC99-46AA-BF25-ECBF7E41D63E}">
      <dgm:prSet/>
      <dgm:spPr/>
      <dgm:t>
        <a:bodyPr/>
        <a:lstStyle/>
        <a:p>
          <a:endParaRPr lang="en-GB"/>
        </a:p>
      </dgm:t>
    </dgm:pt>
    <dgm:pt modelId="{C64D668D-DEF6-47E7-9FAB-15C0863CC9CE}" type="sibTrans" cxnId="{4A32E6AD-BC99-46AA-BF25-ECBF7E41D63E}">
      <dgm:prSet/>
      <dgm:spPr/>
      <dgm:t>
        <a:bodyPr/>
        <a:lstStyle/>
        <a:p>
          <a:endParaRPr lang="en-GB"/>
        </a:p>
      </dgm:t>
    </dgm:pt>
    <dgm:pt modelId="{C54C0827-4775-4BBD-AF79-9EFDD97C200E}">
      <dgm:prSet/>
      <dgm:spPr/>
      <dgm:t>
        <a:bodyPr/>
        <a:lstStyle/>
        <a:p>
          <a:r>
            <a:rPr lang="en-GB" dirty="0">
              <a:latin typeface="Calibri" panose="020F0502020204030204"/>
            </a:rPr>
            <a:t>If a consensus is achieved, the block is accepted into the ledger and the new block containing data is added, if not, it is denied. This makes the blockchain transaction extremely secure. (Raj, 2023)</a:t>
          </a:r>
        </a:p>
      </dgm:t>
    </dgm:pt>
    <dgm:pt modelId="{372123AE-643A-4FE9-B10C-ED368F06F72E}" type="parTrans" cxnId="{35844691-6AAF-4C2E-98D9-82D8DAC79D57}">
      <dgm:prSet/>
      <dgm:spPr/>
      <dgm:t>
        <a:bodyPr/>
        <a:lstStyle/>
        <a:p>
          <a:endParaRPr lang="en-GB"/>
        </a:p>
      </dgm:t>
    </dgm:pt>
    <dgm:pt modelId="{BCBCAB0A-EB93-4547-A630-48D8BEC2FC2B}" type="sibTrans" cxnId="{35844691-6AAF-4C2E-98D9-82D8DAC79D57}">
      <dgm:prSet/>
      <dgm:spPr/>
      <dgm:t>
        <a:bodyPr/>
        <a:lstStyle/>
        <a:p>
          <a:endParaRPr lang="en-GB"/>
        </a:p>
      </dgm:t>
    </dgm:pt>
    <dgm:pt modelId="{48E30A66-4BF0-41F3-BFF7-F6FC5EA044FC}" type="pres">
      <dgm:prSet presAssocID="{DF90C366-0D07-4068-9830-2B68240E5C3E}" presName="linear" presStyleCnt="0">
        <dgm:presLayoutVars>
          <dgm:animLvl val="lvl"/>
          <dgm:resizeHandles val="exact"/>
        </dgm:presLayoutVars>
      </dgm:prSet>
      <dgm:spPr/>
    </dgm:pt>
    <dgm:pt modelId="{C1E7AC9A-E2DC-48C0-987F-A9BCFFD7BAFB}" type="pres">
      <dgm:prSet presAssocID="{07A1BA37-FEAF-4D57-B283-89A44D4E18D5}" presName="parentText" presStyleLbl="node1" presStyleIdx="0" presStyleCnt="6">
        <dgm:presLayoutVars>
          <dgm:chMax val="0"/>
          <dgm:bulletEnabled val="1"/>
        </dgm:presLayoutVars>
      </dgm:prSet>
      <dgm:spPr/>
    </dgm:pt>
    <dgm:pt modelId="{E2DE1BF6-0C1A-43D9-997D-A8FB933D3B67}" type="pres">
      <dgm:prSet presAssocID="{40493A5D-C00C-4A53-9304-D543964C4BAA}" presName="spacer" presStyleCnt="0"/>
      <dgm:spPr/>
    </dgm:pt>
    <dgm:pt modelId="{3068A128-FDBD-470C-BAA3-EF7A92501551}" type="pres">
      <dgm:prSet presAssocID="{F1012239-B38F-4F65-93A3-FCEBD2AEE4A0}" presName="parentText" presStyleLbl="node1" presStyleIdx="1" presStyleCnt="6">
        <dgm:presLayoutVars>
          <dgm:chMax val="0"/>
          <dgm:bulletEnabled val="1"/>
        </dgm:presLayoutVars>
      </dgm:prSet>
      <dgm:spPr/>
    </dgm:pt>
    <dgm:pt modelId="{959F93E6-E058-41DA-89A1-4560E0ABEC34}" type="pres">
      <dgm:prSet presAssocID="{9EB4EB95-BC9D-4F78-B707-FB1D63ACB479}" presName="spacer" presStyleCnt="0"/>
      <dgm:spPr/>
    </dgm:pt>
    <dgm:pt modelId="{E91F61B7-35EC-4BA6-8934-9FC933695AC8}" type="pres">
      <dgm:prSet presAssocID="{A7CC85B2-564F-4568-87A5-45B992248D2C}" presName="parentText" presStyleLbl="node1" presStyleIdx="2" presStyleCnt="6" custLinFactNeighborX="247" custLinFactNeighborY="62107">
        <dgm:presLayoutVars>
          <dgm:chMax val="0"/>
          <dgm:bulletEnabled val="1"/>
        </dgm:presLayoutVars>
      </dgm:prSet>
      <dgm:spPr/>
    </dgm:pt>
    <dgm:pt modelId="{263579A1-670B-4B78-99C9-691810DE6D8F}" type="pres">
      <dgm:prSet presAssocID="{DF59FE04-50C4-4126-9B94-19B2FC6144B3}" presName="spacer" presStyleCnt="0"/>
      <dgm:spPr/>
    </dgm:pt>
    <dgm:pt modelId="{48AE871D-1942-45AF-9503-D24F1F9FAFDE}" type="pres">
      <dgm:prSet presAssocID="{93DF6F55-423C-4519-A8FF-0780B9D8284F}" presName="parentText" presStyleLbl="node1" presStyleIdx="3" presStyleCnt="6">
        <dgm:presLayoutVars>
          <dgm:chMax val="0"/>
          <dgm:bulletEnabled val="1"/>
        </dgm:presLayoutVars>
      </dgm:prSet>
      <dgm:spPr/>
    </dgm:pt>
    <dgm:pt modelId="{26E0A158-A07D-4679-9587-6137998E1BBC}" type="pres">
      <dgm:prSet presAssocID="{675845FB-0836-499C-86E8-DF81326AD931}" presName="spacer" presStyleCnt="0"/>
      <dgm:spPr/>
    </dgm:pt>
    <dgm:pt modelId="{6D3AAF77-06E5-4E67-88B0-A5CC454FF79E}" type="pres">
      <dgm:prSet presAssocID="{C54C0827-4775-4BBD-AF79-9EFDD97C200E}" presName="parentText" presStyleLbl="node1" presStyleIdx="4" presStyleCnt="6" custLinFactY="103768" custLinFactNeighborX="630" custLinFactNeighborY="200000">
        <dgm:presLayoutVars>
          <dgm:chMax val="0"/>
          <dgm:bulletEnabled val="1"/>
        </dgm:presLayoutVars>
      </dgm:prSet>
      <dgm:spPr/>
    </dgm:pt>
    <dgm:pt modelId="{99E8A450-EBAD-48CC-B03E-0E5014E7DA8D}" type="pres">
      <dgm:prSet presAssocID="{BCBCAB0A-EB93-4547-A630-48D8BEC2FC2B}" presName="spacer" presStyleCnt="0"/>
      <dgm:spPr/>
    </dgm:pt>
    <dgm:pt modelId="{4A741D6A-865A-418B-BCD1-069BB1AC5AAA}" type="pres">
      <dgm:prSet presAssocID="{67AE6BE6-104F-4618-AB16-58CB348710DB}" presName="parentText" presStyleLbl="node1" presStyleIdx="5" presStyleCnt="6" custLinFactY="-95973" custLinFactNeighborY="-100000">
        <dgm:presLayoutVars>
          <dgm:chMax val="0"/>
          <dgm:bulletEnabled val="1"/>
        </dgm:presLayoutVars>
      </dgm:prSet>
      <dgm:spPr/>
    </dgm:pt>
  </dgm:ptLst>
  <dgm:cxnLst>
    <dgm:cxn modelId="{47CF7133-A933-4225-859E-EBC1809191B5}" srcId="{DF90C366-0D07-4068-9830-2B68240E5C3E}" destId="{07A1BA37-FEAF-4D57-B283-89A44D4E18D5}" srcOrd="0" destOrd="0" parTransId="{42C2BF04-365B-4245-845A-B002286F56BB}" sibTransId="{40493A5D-C00C-4A53-9304-D543964C4BAA}"/>
    <dgm:cxn modelId="{CC17C75D-CEE6-4DFC-8D26-4A23F1BC42D2}" type="presOf" srcId="{67AE6BE6-104F-4618-AB16-58CB348710DB}" destId="{4A741D6A-865A-418B-BCD1-069BB1AC5AAA}" srcOrd="0" destOrd="0" presId="urn:microsoft.com/office/officeart/2005/8/layout/vList2"/>
    <dgm:cxn modelId="{DD02E16E-CB1A-4EE7-9A25-1150CEA7A2A8}" type="presOf" srcId="{93DF6F55-423C-4519-A8FF-0780B9D8284F}" destId="{48AE871D-1942-45AF-9503-D24F1F9FAFDE}" srcOrd="0" destOrd="0" presId="urn:microsoft.com/office/officeart/2005/8/layout/vList2"/>
    <dgm:cxn modelId="{3A149151-D5B0-47DD-BBDC-F6E722D9E7FA}" type="presOf" srcId="{DF90C366-0D07-4068-9830-2B68240E5C3E}" destId="{48E30A66-4BF0-41F3-BFF7-F6FC5EA044FC}" srcOrd="0" destOrd="0" presId="urn:microsoft.com/office/officeart/2005/8/layout/vList2"/>
    <dgm:cxn modelId="{DFD8BB7D-40DC-46DD-89F5-D6B015A92F9C}" srcId="{DF90C366-0D07-4068-9830-2B68240E5C3E}" destId="{A7CC85B2-564F-4568-87A5-45B992248D2C}" srcOrd="2" destOrd="0" parTransId="{677FE2B2-2E75-4F6B-BD99-478801CCB929}" sibTransId="{DF59FE04-50C4-4126-9B94-19B2FC6144B3}"/>
    <dgm:cxn modelId="{35844691-6AAF-4C2E-98D9-82D8DAC79D57}" srcId="{DF90C366-0D07-4068-9830-2B68240E5C3E}" destId="{C54C0827-4775-4BBD-AF79-9EFDD97C200E}" srcOrd="4" destOrd="0" parTransId="{372123AE-643A-4FE9-B10C-ED368F06F72E}" sibTransId="{BCBCAB0A-EB93-4547-A630-48D8BEC2FC2B}"/>
    <dgm:cxn modelId="{48F4E394-ED69-422F-B0E0-C1ECD67BC9E6}" type="presOf" srcId="{A7CC85B2-564F-4568-87A5-45B992248D2C}" destId="{E91F61B7-35EC-4BA6-8934-9FC933695AC8}" srcOrd="0" destOrd="0" presId="urn:microsoft.com/office/officeart/2005/8/layout/vList2"/>
    <dgm:cxn modelId="{4A32E6AD-BC99-46AA-BF25-ECBF7E41D63E}" srcId="{DF90C366-0D07-4068-9830-2B68240E5C3E}" destId="{67AE6BE6-104F-4618-AB16-58CB348710DB}" srcOrd="5" destOrd="0" parTransId="{0C6C7140-F078-46C7-88D1-FE83E886DBD3}" sibTransId="{C64D668D-DEF6-47E7-9FAB-15C0863CC9CE}"/>
    <dgm:cxn modelId="{BF7A53B0-07B4-4324-ABA4-453C9A5FFA8F}" srcId="{DF90C366-0D07-4068-9830-2B68240E5C3E}" destId="{F1012239-B38F-4F65-93A3-FCEBD2AEE4A0}" srcOrd="1" destOrd="0" parTransId="{896DE1DB-6A24-4802-A635-DC677E1C7DB8}" sibTransId="{9EB4EB95-BC9D-4F78-B707-FB1D63ACB479}"/>
    <dgm:cxn modelId="{196D50C6-418D-4068-9966-D3998B62ED8A}" type="presOf" srcId="{F1012239-B38F-4F65-93A3-FCEBD2AEE4A0}" destId="{3068A128-FDBD-470C-BAA3-EF7A92501551}" srcOrd="0" destOrd="0" presId="urn:microsoft.com/office/officeart/2005/8/layout/vList2"/>
    <dgm:cxn modelId="{A6A43FC8-96A7-4E49-B1BC-619E90A3F293}" type="presOf" srcId="{C54C0827-4775-4BBD-AF79-9EFDD97C200E}" destId="{6D3AAF77-06E5-4E67-88B0-A5CC454FF79E}" srcOrd="0" destOrd="0" presId="urn:microsoft.com/office/officeart/2005/8/layout/vList2"/>
    <dgm:cxn modelId="{3C1B5CD1-1E07-46E0-9D30-2BFD2FF0CAC7}" type="presOf" srcId="{07A1BA37-FEAF-4D57-B283-89A44D4E18D5}" destId="{C1E7AC9A-E2DC-48C0-987F-A9BCFFD7BAFB}" srcOrd="0" destOrd="0" presId="urn:microsoft.com/office/officeart/2005/8/layout/vList2"/>
    <dgm:cxn modelId="{3DC88FF6-D326-4811-9563-018734C6F392}" srcId="{DF90C366-0D07-4068-9830-2B68240E5C3E}" destId="{93DF6F55-423C-4519-A8FF-0780B9D8284F}" srcOrd="3" destOrd="0" parTransId="{06D32287-A33F-4204-BD84-0DB3AD0C1087}" sibTransId="{675845FB-0836-499C-86E8-DF81326AD931}"/>
    <dgm:cxn modelId="{A52F3694-08B7-45CA-9086-7401A4AF3A57}" type="presParOf" srcId="{48E30A66-4BF0-41F3-BFF7-F6FC5EA044FC}" destId="{C1E7AC9A-E2DC-48C0-987F-A9BCFFD7BAFB}" srcOrd="0" destOrd="0" presId="urn:microsoft.com/office/officeart/2005/8/layout/vList2"/>
    <dgm:cxn modelId="{10EF148A-44F4-4E66-AA27-A60935EF945C}" type="presParOf" srcId="{48E30A66-4BF0-41F3-BFF7-F6FC5EA044FC}" destId="{E2DE1BF6-0C1A-43D9-997D-A8FB933D3B67}" srcOrd="1" destOrd="0" presId="urn:microsoft.com/office/officeart/2005/8/layout/vList2"/>
    <dgm:cxn modelId="{03C44ADD-7867-468E-AD2A-C9F3D5EED411}" type="presParOf" srcId="{48E30A66-4BF0-41F3-BFF7-F6FC5EA044FC}" destId="{3068A128-FDBD-470C-BAA3-EF7A92501551}" srcOrd="2" destOrd="0" presId="urn:microsoft.com/office/officeart/2005/8/layout/vList2"/>
    <dgm:cxn modelId="{0FDD817E-1DC9-4181-B085-94A5F3CDDB74}" type="presParOf" srcId="{48E30A66-4BF0-41F3-BFF7-F6FC5EA044FC}" destId="{959F93E6-E058-41DA-89A1-4560E0ABEC34}" srcOrd="3" destOrd="0" presId="urn:microsoft.com/office/officeart/2005/8/layout/vList2"/>
    <dgm:cxn modelId="{A41AA3A3-6C07-45C1-8FEA-E6054AAB4699}" type="presParOf" srcId="{48E30A66-4BF0-41F3-BFF7-F6FC5EA044FC}" destId="{E91F61B7-35EC-4BA6-8934-9FC933695AC8}" srcOrd="4" destOrd="0" presId="urn:microsoft.com/office/officeart/2005/8/layout/vList2"/>
    <dgm:cxn modelId="{F43DFE74-DF5C-48E6-B205-29A249956B7D}" type="presParOf" srcId="{48E30A66-4BF0-41F3-BFF7-F6FC5EA044FC}" destId="{263579A1-670B-4B78-99C9-691810DE6D8F}" srcOrd="5" destOrd="0" presId="urn:microsoft.com/office/officeart/2005/8/layout/vList2"/>
    <dgm:cxn modelId="{42D5AA70-6642-497A-9D3C-20FF9F0A89F8}" type="presParOf" srcId="{48E30A66-4BF0-41F3-BFF7-F6FC5EA044FC}" destId="{48AE871D-1942-45AF-9503-D24F1F9FAFDE}" srcOrd="6" destOrd="0" presId="urn:microsoft.com/office/officeart/2005/8/layout/vList2"/>
    <dgm:cxn modelId="{CC93BF6B-4394-4546-8D04-C73142D0FCFD}" type="presParOf" srcId="{48E30A66-4BF0-41F3-BFF7-F6FC5EA044FC}" destId="{26E0A158-A07D-4679-9587-6137998E1BBC}" srcOrd="7" destOrd="0" presId="urn:microsoft.com/office/officeart/2005/8/layout/vList2"/>
    <dgm:cxn modelId="{20543C44-F7E4-4C8E-AB9C-BB89D15A854B}" type="presParOf" srcId="{48E30A66-4BF0-41F3-BFF7-F6FC5EA044FC}" destId="{6D3AAF77-06E5-4E67-88B0-A5CC454FF79E}" srcOrd="8" destOrd="0" presId="urn:microsoft.com/office/officeart/2005/8/layout/vList2"/>
    <dgm:cxn modelId="{A775E3FA-D593-4757-8944-214AE668B2CE}" type="presParOf" srcId="{48E30A66-4BF0-41F3-BFF7-F6FC5EA044FC}" destId="{99E8A450-EBAD-48CC-B03E-0E5014E7DA8D}" srcOrd="9" destOrd="0" presId="urn:microsoft.com/office/officeart/2005/8/layout/vList2"/>
    <dgm:cxn modelId="{322B1071-EFF6-4AC0-836F-374D22AA1A5A}" type="presParOf" srcId="{48E30A66-4BF0-41F3-BFF7-F6FC5EA044FC}" destId="{4A741D6A-865A-418B-BCD1-069BB1AC5AAA}"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0730EC6-9581-4B91-8A5B-37590D4F3A3B}"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37F6CD86-4B81-4204-9A0A-BC3B6E0D2F1B}">
      <dgm:prSet/>
      <dgm:spPr/>
      <dgm:t>
        <a:bodyPr/>
        <a:lstStyle/>
        <a:p>
          <a:r>
            <a:rPr lang="en-GB" b="1"/>
            <a:t>May require court order to obtain evidence</a:t>
          </a:r>
        </a:p>
        <a:p>
          <a:r>
            <a:rPr lang="en-GB" b="0" i="0"/>
            <a:t>Delays in obtaining evidence can lead to the perpetrator destroying or tampering with it, and court orders can be difficult to obtain.</a:t>
          </a:r>
          <a:endParaRPr lang="en-US" b="1"/>
        </a:p>
      </dgm:t>
    </dgm:pt>
    <dgm:pt modelId="{85BA6C09-C4B7-49B3-9AF0-1651C0368235}" type="parTrans" cxnId="{26619ECC-F0D1-4127-9165-93EF2761E392}">
      <dgm:prSet/>
      <dgm:spPr/>
      <dgm:t>
        <a:bodyPr/>
        <a:lstStyle/>
        <a:p>
          <a:endParaRPr lang="en-US"/>
        </a:p>
      </dgm:t>
    </dgm:pt>
    <dgm:pt modelId="{BA122660-53E9-470F-9064-B846F05325A6}" type="sibTrans" cxnId="{26619ECC-F0D1-4127-9165-93EF2761E392}">
      <dgm:prSet/>
      <dgm:spPr/>
      <dgm:t>
        <a:bodyPr/>
        <a:lstStyle/>
        <a:p>
          <a:endParaRPr lang="en-US"/>
        </a:p>
      </dgm:t>
    </dgm:pt>
    <dgm:pt modelId="{91C842D0-2C17-4BE0-9741-8B8A0E205294}">
      <dgm:prSet/>
      <dgm:spPr/>
      <dgm:t>
        <a:bodyPr/>
        <a:lstStyle/>
        <a:p>
          <a:r>
            <a:rPr lang="en-GB" b="1" dirty="0"/>
            <a:t>Can be expensive</a:t>
          </a:r>
        </a:p>
        <a:p>
          <a:r>
            <a:rPr lang="en-GB" b="0" i="0" dirty="0"/>
            <a:t>Computer forensics is expensive and requires specialized equipment and software, and can take a long time to complete.</a:t>
          </a:r>
          <a:endParaRPr lang="en-GB" b="1" dirty="0"/>
        </a:p>
      </dgm:t>
    </dgm:pt>
    <dgm:pt modelId="{56B60BCF-FEFD-48B6-833E-E0F4DA5E977A}" type="parTrans" cxnId="{D4147B39-D8CF-45BA-93BF-457A0DDDA3A8}">
      <dgm:prSet/>
      <dgm:spPr/>
      <dgm:t>
        <a:bodyPr/>
        <a:lstStyle/>
        <a:p>
          <a:endParaRPr lang="en-GB"/>
        </a:p>
      </dgm:t>
    </dgm:pt>
    <dgm:pt modelId="{D6F727BB-43CC-49A7-ACDA-0E458C7053B0}" type="sibTrans" cxnId="{D4147B39-D8CF-45BA-93BF-457A0DDDA3A8}">
      <dgm:prSet/>
      <dgm:spPr/>
      <dgm:t>
        <a:bodyPr/>
        <a:lstStyle/>
        <a:p>
          <a:endParaRPr lang="en-GB"/>
        </a:p>
      </dgm:t>
    </dgm:pt>
    <dgm:pt modelId="{4FA3000A-A416-4055-847A-649CB8ACA77F}">
      <dgm:prSet/>
      <dgm:spPr/>
      <dgm:t>
        <a:bodyPr/>
        <a:lstStyle/>
        <a:p>
          <a:r>
            <a:rPr lang="en-GB" b="1"/>
            <a:t>Requires specialized skills and knowledge</a:t>
          </a:r>
        </a:p>
        <a:p>
          <a:r>
            <a:rPr lang="en-GB" b="0" i="0"/>
            <a:t>It is a process that uses specialised skills to collect, examine and report digital evidence to investigate crimes, and solve mysteries.</a:t>
          </a:r>
          <a:endParaRPr lang="en-GB" b="1"/>
        </a:p>
      </dgm:t>
    </dgm:pt>
    <dgm:pt modelId="{5E45A74A-2D26-4092-8856-B3C6D5FBBDC0}" type="parTrans" cxnId="{C768C106-577E-4C20-8F6D-252A2DA6C7F4}">
      <dgm:prSet/>
      <dgm:spPr/>
      <dgm:t>
        <a:bodyPr/>
        <a:lstStyle/>
        <a:p>
          <a:endParaRPr lang="en-GB"/>
        </a:p>
      </dgm:t>
    </dgm:pt>
    <dgm:pt modelId="{2D60E6DA-680E-4B62-B1DC-9F60ADB8E4CF}" type="sibTrans" cxnId="{C768C106-577E-4C20-8F6D-252A2DA6C7F4}">
      <dgm:prSet/>
      <dgm:spPr/>
      <dgm:t>
        <a:bodyPr/>
        <a:lstStyle/>
        <a:p>
          <a:endParaRPr lang="en-GB"/>
        </a:p>
      </dgm:t>
    </dgm:pt>
    <dgm:pt modelId="{7AA2D818-0846-4412-A67B-4B8F9F1744AB}">
      <dgm:prSet/>
      <dgm:spPr/>
      <dgm:t>
        <a:bodyPr/>
        <a:lstStyle/>
        <a:p>
          <a:r>
            <a:rPr lang="en-GB" b="1" dirty="0"/>
            <a:t>Evidence can easily be destroyed or tampered with</a:t>
          </a:r>
        </a:p>
        <a:p>
          <a:r>
            <a:rPr lang="en-GB" b="0" i="0" dirty="0"/>
            <a:t>Suspects may delete files or destroy hard drives to prevent investigators from finding incriminating evidence, even if recovered </a:t>
          </a:r>
          <a:r>
            <a:rPr lang="en-GB" dirty="0"/>
            <a:t>(Mabry, 2022).</a:t>
          </a:r>
          <a:endParaRPr lang="en-GB" b="1" dirty="0"/>
        </a:p>
      </dgm:t>
    </dgm:pt>
    <dgm:pt modelId="{7473B899-C34B-46E2-B14B-18D2A437FBDE}" type="parTrans" cxnId="{E8EDB44F-04CB-41CB-B1AF-4BDDDF2DAC05}">
      <dgm:prSet/>
      <dgm:spPr/>
      <dgm:t>
        <a:bodyPr/>
        <a:lstStyle/>
        <a:p>
          <a:endParaRPr lang="en-GB"/>
        </a:p>
      </dgm:t>
    </dgm:pt>
    <dgm:pt modelId="{13CCBAC6-BAF7-4B1A-8A10-6C47FA9AD60D}" type="sibTrans" cxnId="{E8EDB44F-04CB-41CB-B1AF-4BDDDF2DAC05}">
      <dgm:prSet/>
      <dgm:spPr/>
      <dgm:t>
        <a:bodyPr/>
        <a:lstStyle/>
        <a:p>
          <a:endParaRPr lang="en-GB"/>
        </a:p>
      </dgm:t>
    </dgm:pt>
    <dgm:pt modelId="{C306BC48-81FB-4AE2-B15A-B0E5E9A218C0}">
      <dgm:prSet/>
      <dgm:spPr/>
      <dgm:t>
        <a:bodyPr/>
        <a:lstStyle/>
        <a:p>
          <a:r>
            <a:rPr lang="en-GB" b="1"/>
            <a:t>Time-consuming process</a:t>
          </a:r>
        </a:p>
        <a:p>
          <a:r>
            <a:rPr lang="en-GB" b="0" i="0"/>
            <a:t>Computer forensics can take days or weeks to collect and analyse data, making it difficult to solve crimes.</a:t>
          </a:r>
          <a:endParaRPr lang="en-GB"/>
        </a:p>
      </dgm:t>
    </dgm:pt>
    <dgm:pt modelId="{58F23309-AC2E-4992-B428-1E04DB749526}" type="parTrans" cxnId="{76CFA344-F912-4BE4-95C1-ED956082A344}">
      <dgm:prSet/>
      <dgm:spPr/>
      <dgm:t>
        <a:bodyPr/>
        <a:lstStyle/>
        <a:p>
          <a:endParaRPr lang="en-GB"/>
        </a:p>
      </dgm:t>
    </dgm:pt>
    <dgm:pt modelId="{E9E6B582-A66D-49A5-9DFF-86BA04CB855E}" type="sibTrans" cxnId="{76CFA344-F912-4BE4-95C1-ED956082A344}">
      <dgm:prSet/>
      <dgm:spPr/>
      <dgm:t>
        <a:bodyPr/>
        <a:lstStyle/>
        <a:p>
          <a:endParaRPr lang="en-GB"/>
        </a:p>
      </dgm:t>
    </dgm:pt>
    <dgm:pt modelId="{829D0453-2DC9-4E02-BE93-B644B2C0FA56}" type="pres">
      <dgm:prSet presAssocID="{30730EC6-9581-4B91-8A5B-37590D4F3A3B}" presName="diagram" presStyleCnt="0">
        <dgm:presLayoutVars>
          <dgm:dir/>
          <dgm:resizeHandles val="exact"/>
        </dgm:presLayoutVars>
      </dgm:prSet>
      <dgm:spPr/>
    </dgm:pt>
    <dgm:pt modelId="{2B556773-8AD0-425A-B539-4D03D5C82C56}" type="pres">
      <dgm:prSet presAssocID="{C306BC48-81FB-4AE2-B15A-B0E5E9A218C0}" presName="node" presStyleLbl="node1" presStyleIdx="0" presStyleCnt="5">
        <dgm:presLayoutVars>
          <dgm:bulletEnabled val="1"/>
        </dgm:presLayoutVars>
      </dgm:prSet>
      <dgm:spPr/>
    </dgm:pt>
    <dgm:pt modelId="{7CFBF6EE-8AF1-4A2E-887D-7E538D491FA2}" type="pres">
      <dgm:prSet presAssocID="{E9E6B582-A66D-49A5-9DFF-86BA04CB855E}" presName="sibTrans" presStyleCnt="0"/>
      <dgm:spPr/>
    </dgm:pt>
    <dgm:pt modelId="{F43DCC5B-5B0D-4A8E-A05A-D2A10DFAB919}" type="pres">
      <dgm:prSet presAssocID="{4FA3000A-A416-4055-847A-649CB8ACA77F}" presName="node" presStyleLbl="node1" presStyleIdx="1" presStyleCnt="5">
        <dgm:presLayoutVars>
          <dgm:bulletEnabled val="1"/>
        </dgm:presLayoutVars>
      </dgm:prSet>
      <dgm:spPr/>
    </dgm:pt>
    <dgm:pt modelId="{4845F301-9B83-4118-AA08-03AFB44B4019}" type="pres">
      <dgm:prSet presAssocID="{2D60E6DA-680E-4B62-B1DC-9F60ADB8E4CF}" presName="sibTrans" presStyleCnt="0"/>
      <dgm:spPr/>
    </dgm:pt>
    <dgm:pt modelId="{8F3E5E0D-5929-47A8-83AA-00419949D374}" type="pres">
      <dgm:prSet presAssocID="{91C842D0-2C17-4BE0-9741-8B8A0E205294}" presName="node" presStyleLbl="node1" presStyleIdx="2" presStyleCnt="5">
        <dgm:presLayoutVars>
          <dgm:bulletEnabled val="1"/>
        </dgm:presLayoutVars>
      </dgm:prSet>
      <dgm:spPr/>
    </dgm:pt>
    <dgm:pt modelId="{5D2DC07A-EE95-4413-9CA0-4F499954015F}" type="pres">
      <dgm:prSet presAssocID="{D6F727BB-43CC-49A7-ACDA-0E458C7053B0}" presName="sibTrans" presStyleCnt="0"/>
      <dgm:spPr/>
    </dgm:pt>
    <dgm:pt modelId="{92683B19-A58F-4BC6-A998-7DEE65D97E95}" type="pres">
      <dgm:prSet presAssocID="{37F6CD86-4B81-4204-9A0A-BC3B6E0D2F1B}" presName="node" presStyleLbl="node1" presStyleIdx="3" presStyleCnt="5">
        <dgm:presLayoutVars>
          <dgm:bulletEnabled val="1"/>
        </dgm:presLayoutVars>
      </dgm:prSet>
      <dgm:spPr/>
    </dgm:pt>
    <dgm:pt modelId="{8429772B-1CB3-495D-AE9A-3BA1834C2D3F}" type="pres">
      <dgm:prSet presAssocID="{BA122660-53E9-470F-9064-B846F05325A6}" presName="sibTrans" presStyleCnt="0"/>
      <dgm:spPr/>
    </dgm:pt>
    <dgm:pt modelId="{7DDA0545-B8B3-47EF-8D0C-99F861369E8A}" type="pres">
      <dgm:prSet presAssocID="{7AA2D818-0846-4412-A67B-4B8F9F1744AB}" presName="node" presStyleLbl="node1" presStyleIdx="4" presStyleCnt="5">
        <dgm:presLayoutVars>
          <dgm:bulletEnabled val="1"/>
        </dgm:presLayoutVars>
      </dgm:prSet>
      <dgm:spPr/>
    </dgm:pt>
  </dgm:ptLst>
  <dgm:cxnLst>
    <dgm:cxn modelId="{C768C106-577E-4C20-8F6D-252A2DA6C7F4}" srcId="{30730EC6-9581-4B91-8A5B-37590D4F3A3B}" destId="{4FA3000A-A416-4055-847A-649CB8ACA77F}" srcOrd="1" destOrd="0" parTransId="{5E45A74A-2D26-4092-8856-B3C6D5FBBDC0}" sibTransId="{2D60E6DA-680E-4B62-B1DC-9F60ADB8E4CF}"/>
    <dgm:cxn modelId="{ED18EF15-542A-4233-81C5-7BF42ABB175B}" type="presOf" srcId="{37F6CD86-4B81-4204-9A0A-BC3B6E0D2F1B}" destId="{92683B19-A58F-4BC6-A998-7DEE65D97E95}" srcOrd="0" destOrd="0" presId="urn:microsoft.com/office/officeart/2005/8/layout/default"/>
    <dgm:cxn modelId="{D4147B39-D8CF-45BA-93BF-457A0DDDA3A8}" srcId="{30730EC6-9581-4B91-8A5B-37590D4F3A3B}" destId="{91C842D0-2C17-4BE0-9741-8B8A0E205294}" srcOrd="2" destOrd="0" parTransId="{56B60BCF-FEFD-48B6-833E-E0F4DA5E977A}" sibTransId="{D6F727BB-43CC-49A7-ACDA-0E458C7053B0}"/>
    <dgm:cxn modelId="{F4F2AA3F-508F-487E-B7CD-D50B19439243}" type="presOf" srcId="{30730EC6-9581-4B91-8A5B-37590D4F3A3B}" destId="{829D0453-2DC9-4E02-BE93-B644B2C0FA56}" srcOrd="0" destOrd="0" presId="urn:microsoft.com/office/officeart/2005/8/layout/default"/>
    <dgm:cxn modelId="{76CFA344-F912-4BE4-95C1-ED956082A344}" srcId="{30730EC6-9581-4B91-8A5B-37590D4F3A3B}" destId="{C306BC48-81FB-4AE2-B15A-B0E5E9A218C0}" srcOrd="0" destOrd="0" parTransId="{58F23309-AC2E-4992-B428-1E04DB749526}" sibTransId="{E9E6B582-A66D-49A5-9DFF-86BA04CB855E}"/>
    <dgm:cxn modelId="{E8EDB44F-04CB-41CB-B1AF-4BDDDF2DAC05}" srcId="{30730EC6-9581-4B91-8A5B-37590D4F3A3B}" destId="{7AA2D818-0846-4412-A67B-4B8F9F1744AB}" srcOrd="4" destOrd="0" parTransId="{7473B899-C34B-46E2-B14B-18D2A437FBDE}" sibTransId="{13CCBAC6-BAF7-4B1A-8A10-6C47FA9AD60D}"/>
    <dgm:cxn modelId="{EDFF54AF-665D-4BAD-AAB6-BCCC8FC95EA1}" type="presOf" srcId="{7AA2D818-0846-4412-A67B-4B8F9F1744AB}" destId="{7DDA0545-B8B3-47EF-8D0C-99F861369E8A}" srcOrd="0" destOrd="0" presId="urn:microsoft.com/office/officeart/2005/8/layout/default"/>
    <dgm:cxn modelId="{F8815FB4-F4E3-4AB9-9090-BBE2C3DF5FD6}" type="presOf" srcId="{91C842D0-2C17-4BE0-9741-8B8A0E205294}" destId="{8F3E5E0D-5929-47A8-83AA-00419949D374}" srcOrd="0" destOrd="0" presId="urn:microsoft.com/office/officeart/2005/8/layout/default"/>
    <dgm:cxn modelId="{488F30B6-CABD-4A66-B736-0072337D7536}" type="presOf" srcId="{4FA3000A-A416-4055-847A-649CB8ACA77F}" destId="{F43DCC5B-5B0D-4A8E-A05A-D2A10DFAB919}" srcOrd="0" destOrd="0" presId="urn:microsoft.com/office/officeart/2005/8/layout/default"/>
    <dgm:cxn modelId="{F7AC52C3-4BB0-407F-A864-783238FD6EAE}" type="presOf" srcId="{C306BC48-81FB-4AE2-B15A-B0E5E9A218C0}" destId="{2B556773-8AD0-425A-B539-4D03D5C82C56}" srcOrd="0" destOrd="0" presId="urn:microsoft.com/office/officeart/2005/8/layout/default"/>
    <dgm:cxn modelId="{26619ECC-F0D1-4127-9165-93EF2761E392}" srcId="{30730EC6-9581-4B91-8A5B-37590D4F3A3B}" destId="{37F6CD86-4B81-4204-9A0A-BC3B6E0D2F1B}" srcOrd="3" destOrd="0" parTransId="{85BA6C09-C4B7-49B3-9AF0-1651C0368235}" sibTransId="{BA122660-53E9-470F-9064-B846F05325A6}"/>
    <dgm:cxn modelId="{17103944-201F-472F-B2ED-D270E544154F}" type="presParOf" srcId="{829D0453-2DC9-4E02-BE93-B644B2C0FA56}" destId="{2B556773-8AD0-425A-B539-4D03D5C82C56}" srcOrd="0" destOrd="0" presId="urn:microsoft.com/office/officeart/2005/8/layout/default"/>
    <dgm:cxn modelId="{56328C0B-06A4-43D6-9A6B-7C4F01C0B403}" type="presParOf" srcId="{829D0453-2DC9-4E02-BE93-B644B2C0FA56}" destId="{7CFBF6EE-8AF1-4A2E-887D-7E538D491FA2}" srcOrd="1" destOrd="0" presId="urn:microsoft.com/office/officeart/2005/8/layout/default"/>
    <dgm:cxn modelId="{1FA9D4CF-9354-459E-A16E-2E549B53306C}" type="presParOf" srcId="{829D0453-2DC9-4E02-BE93-B644B2C0FA56}" destId="{F43DCC5B-5B0D-4A8E-A05A-D2A10DFAB919}" srcOrd="2" destOrd="0" presId="urn:microsoft.com/office/officeart/2005/8/layout/default"/>
    <dgm:cxn modelId="{2F61F2B0-44C8-4E52-AFFB-40E18D92BF21}" type="presParOf" srcId="{829D0453-2DC9-4E02-BE93-B644B2C0FA56}" destId="{4845F301-9B83-4118-AA08-03AFB44B4019}" srcOrd="3" destOrd="0" presId="urn:microsoft.com/office/officeart/2005/8/layout/default"/>
    <dgm:cxn modelId="{BD57DCBE-2697-4EF8-BDFC-050B88F7E1E7}" type="presParOf" srcId="{829D0453-2DC9-4E02-BE93-B644B2C0FA56}" destId="{8F3E5E0D-5929-47A8-83AA-00419949D374}" srcOrd="4" destOrd="0" presId="urn:microsoft.com/office/officeart/2005/8/layout/default"/>
    <dgm:cxn modelId="{F819CC9E-464C-41C3-98F4-BDBA3E6C9F73}" type="presParOf" srcId="{829D0453-2DC9-4E02-BE93-B644B2C0FA56}" destId="{5D2DC07A-EE95-4413-9CA0-4F499954015F}" srcOrd="5" destOrd="0" presId="urn:microsoft.com/office/officeart/2005/8/layout/default"/>
    <dgm:cxn modelId="{B0159E03-5EF1-4973-BD66-1BFB40A51960}" type="presParOf" srcId="{829D0453-2DC9-4E02-BE93-B644B2C0FA56}" destId="{92683B19-A58F-4BC6-A998-7DEE65D97E95}" srcOrd="6" destOrd="0" presId="urn:microsoft.com/office/officeart/2005/8/layout/default"/>
    <dgm:cxn modelId="{9CA56C38-3B1B-4BEC-AA6B-7CB47BE6F96A}" type="presParOf" srcId="{829D0453-2DC9-4E02-BE93-B644B2C0FA56}" destId="{8429772B-1CB3-495D-AE9A-3BA1834C2D3F}" srcOrd="7" destOrd="0" presId="urn:microsoft.com/office/officeart/2005/8/layout/default"/>
    <dgm:cxn modelId="{DA930C5F-B15A-4375-A7BD-D4B198775AED}" type="presParOf" srcId="{829D0453-2DC9-4E02-BE93-B644B2C0FA56}" destId="{7DDA0545-B8B3-47EF-8D0C-99F861369E8A}" srcOrd="8"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5A36E25-7505-4368-ABD9-AEC66A75E93D}"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093FD01-F4E7-41D8-B880-0E22C1ADC939}">
      <dgm:prSet/>
      <dgm:spPr/>
      <dgm:t>
        <a:bodyPr/>
        <a:lstStyle/>
        <a:p>
          <a:r>
            <a:rPr lang="en-US" dirty="0"/>
            <a:t>Did Jean commit sensitive documents exfiltration? </a:t>
          </a:r>
          <a:r>
            <a:rPr lang="en-GB" dirty="0"/>
            <a:t>No evidence of support from her previous employers.</a:t>
          </a:r>
          <a:endParaRPr lang="en-GB" dirty="0">
            <a:latin typeface="Calibri" panose="020F0502020204030204" pitchFamily="34" charset="0"/>
            <a:cs typeface="Calibri" panose="020F0502020204030204" pitchFamily="34" charset="0"/>
          </a:endParaRPr>
        </a:p>
      </dgm:t>
    </dgm:pt>
    <dgm:pt modelId="{935B81C9-EF26-4DEA-9D89-8C2DC9CF5D45}" type="parTrans" cxnId="{DDF0382A-9F9B-4620-80BD-67F50EC65816}">
      <dgm:prSet/>
      <dgm:spPr/>
      <dgm:t>
        <a:bodyPr/>
        <a:lstStyle/>
        <a:p>
          <a:endParaRPr lang="en-GB"/>
        </a:p>
      </dgm:t>
    </dgm:pt>
    <dgm:pt modelId="{71822E7F-231B-4874-ABE6-1D03679E3DDF}" type="sibTrans" cxnId="{DDF0382A-9F9B-4620-80BD-67F50EC65816}">
      <dgm:prSet/>
      <dgm:spPr/>
      <dgm:t>
        <a:bodyPr/>
        <a:lstStyle/>
        <a:p>
          <a:endParaRPr lang="en-GB"/>
        </a:p>
      </dgm:t>
    </dgm:pt>
    <dgm:pt modelId="{08808E45-3568-408E-B5B9-D7531C1E7577}">
      <dgm:prSet/>
      <dgm:spPr/>
      <dgm:t>
        <a:bodyPr/>
        <a:lstStyle/>
        <a:p>
          <a:r>
            <a:rPr lang="en-US" dirty="0"/>
            <a:t>Was any investigator paid to thwart the previous investigation?</a:t>
          </a:r>
          <a:r>
            <a:rPr lang="en-GB" dirty="0"/>
            <a:t> No evidence to support this claim by Jean.</a:t>
          </a:r>
          <a:endParaRPr lang="en-GB" dirty="0">
            <a:latin typeface="Calibri" panose="020F0502020204030204" pitchFamily="34" charset="0"/>
            <a:cs typeface="Calibri" panose="020F0502020204030204" pitchFamily="34" charset="0"/>
          </a:endParaRPr>
        </a:p>
      </dgm:t>
    </dgm:pt>
    <dgm:pt modelId="{9495A3E4-8CD6-4AE1-9D88-AC5ABA4AF704}" type="parTrans" cxnId="{A8DE64AF-5022-4AE4-8D25-9226DF9A4182}">
      <dgm:prSet/>
      <dgm:spPr/>
      <dgm:t>
        <a:bodyPr/>
        <a:lstStyle/>
        <a:p>
          <a:endParaRPr lang="en-GB"/>
        </a:p>
      </dgm:t>
    </dgm:pt>
    <dgm:pt modelId="{520D29A2-BEF0-4528-8338-E352DF0150DA}" type="sibTrans" cxnId="{A8DE64AF-5022-4AE4-8D25-9226DF9A4182}">
      <dgm:prSet/>
      <dgm:spPr/>
      <dgm:t>
        <a:bodyPr/>
        <a:lstStyle/>
        <a:p>
          <a:endParaRPr lang="en-GB"/>
        </a:p>
      </dgm:t>
    </dgm:pt>
    <dgm:pt modelId="{15CF4DC5-1776-4CF1-A5E5-B5A4CFDA6E82}">
      <dgm:prSet/>
      <dgm:spPr/>
      <dgm:t>
        <a:bodyPr/>
        <a:lstStyle/>
        <a:p>
          <a:r>
            <a:rPr lang="en-US" dirty="0"/>
            <a:t>Is there any link between ownership of </a:t>
          </a:r>
          <a:r>
            <a:rPr lang="en-US" dirty="0" err="1"/>
            <a:t>Coingenie</a:t>
          </a:r>
          <a:r>
            <a:rPr lang="en-US" dirty="0"/>
            <a:t> profile and Jean?</a:t>
          </a:r>
          <a:r>
            <a:rPr lang="en-GB" dirty="0"/>
            <a:t> There was no evidence to proof that Jean is the owner.</a:t>
          </a:r>
          <a:r>
            <a:rPr lang="en-US" dirty="0"/>
            <a:t> </a:t>
          </a:r>
          <a:endParaRPr lang="en-GB" dirty="0">
            <a:latin typeface="Calibri" panose="020F0502020204030204" pitchFamily="34" charset="0"/>
            <a:ea typeface="Calibri" panose="020F0502020204030204" pitchFamily="34" charset="0"/>
            <a:cs typeface="Times New Roman" panose="02020603050405020304" pitchFamily="18" charset="0"/>
          </a:endParaRPr>
        </a:p>
      </dgm:t>
    </dgm:pt>
    <dgm:pt modelId="{BD67ED0A-29F4-41BB-ADB8-65F272E75770}" type="parTrans" cxnId="{8303A9EB-DC17-4F03-8B7F-7C1BBBFD1F10}">
      <dgm:prSet/>
      <dgm:spPr/>
      <dgm:t>
        <a:bodyPr/>
        <a:lstStyle/>
        <a:p>
          <a:endParaRPr lang="en-GB"/>
        </a:p>
      </dgm:t>
    </dgm:pt>
    <dgm:pt modelId="{6C3F9890-5F62-46FE-AF01-F99D27A9D7FB}" type="sibTrans" cxnId="{8303A9EB-DC17-4F03-8B7F-7C1BBBFD1F10}">
      <dgm:prSet/>
      <dgm:spPr/>
      <dgm:t>
        <a:bodyPr/>
        <a:lstStyle/>
        <a:p>
          <a:endParaRPr lang="en-GB"/>
        </a:p>
      </dgm:t>
    </dgm:pt>
    <dgm:pt modelId="{EAF0A0EC-656A-4857-AE6C-12CF1EC9E6CD}">
      <dgm:prSet/>
      <dgm:spPr/>
      <dgm:t>
        <a:bodyPr/>
        <a:lstStyle/>
        <a:p>
          <a:r>
            <a:rPr lang="en-US" dirty="0"/>
            <a:t>Is there any connection between Bitcoin address 1BsHJ7jEr and Jean? </a:t>
          </a:r>
          <a:r>
            <a:rPr lang="en-GB" dirty="0"/>
            <a:t>No provable connection.</a:t>
          </a:r>
          <a:endParaRPr lang="en-GB" dirty="0">
            <a:effectLst/>
            <a:latin typeface="Calibri" panose="020F0502020204030204" pitchFamily="34" charset="0"/>
            <a:ea typeface="Calibri" panose="020F0502020204030204" pitchFamily="34" charset="0"/>
            <a:cs typeface="Calibri" panose="020F0502020204030204" pitchFamily="34" charset="0"/>
          </a:endParaRPr>
        </a:p>
      </dgm:t>
    </dgm:pt>
    <dgm:pt modelId="{73325E6A-38D1-43E7-9A8C-D20D9C0BABD1}" type="parTrans" cxnId="{589097A0-BD89-46C2-8471-13C476CC84BB}">
      <dgm:prSet/>
      <dgm:spPr/>
      <dgm:t>
        <a:bodyPr/>
        <a:lstStyle/>
        <a:p>
          <a:endParaRPr lang="en-GB"/>
        </a:p>
      </dgm:t>
    </dgm:pt>
    <dgm:pt modelId="{F82CBE29-68BD-41FF-8DD0-7003B6F3FFDC}" type="sibTrans" cxnId="{589097A0-BD89-46C2-8471-13C476CC84BB}">
      <dgm:prSet/>
      <dgm:spPr/>
      <dgm:t>
        <a:bodyPr/>
        <a:lstStyle/>
        <a:p>
          <a:endParaRPr lang="en-GB"/>
        </a:p>
      </dgm:t>
    </dgm:pt>
    <dgm:pt modelId="{93590162-0769-445B-AAEF-C88B99D35319}">
      <dgm:prSet/>
      <dgm:spPr/>
      <dgm:t>
        <a:bodyPr/>
        <a:lstStyle/>
        <a:p>
          <a:r>
            <a:rPr lang="en-US" dirty="0"/>
            <a:t>Is there any connection between Jean and 7v6yjcmqem3jkjj2.onion server? </a:t>
          </a:r>
          <a:r>
            <a:rPr lang="en-GB" dirty="0"/>
            <a:t>No provable connection.</a:t>
          </a:r>
        </a:p>
      </dgm:t>
    </dgm:pt>
    <dgm:pt modelId="{21EB0F64-F740-48C6-ABA7-2E1EB586A7E0}" type="parTrans" cxnId="{15846756-439B-46C8-BBF6-BDD4B429D306}">
      <dgm:prSet/>
      <dgm:spPr/>
      <dgm:t>
        <a:bodyPr/>
        <a:lstStyle/>
        <a:p>
          <a:endParaRPr lang="en-GB"/>
        </a:p>
      </dgm:t>
    </dgm:pt>
    <dgm:pt modelId="{78DB65CF-49D1-4455-B2C5-DCC14F844214}" type="sibTrans" cxnId="{15846756-439B-46C8-BBF6-BDD4B429D306}">
      <dgm:prSet/>
      <dgm:spPr/>
      <dgm:t>
        <a:bodyPr/>
        <a:lstStyle/>
        <a:p>
          <a:endParaRPr lang="en-GB"/>
        </a:p>
      </dgm:t>
    </dgm:pt>
    <dgm:pt modelId="{370EF7E4-5219-4329-8321-11425D84FAA5}">
      <dgm:prSet/>
      <dgm:spPr/>
      <dgm:t>
        <a:bodyPr/>
        <a:lstStyle/>
        <a:p>
          <a:pPr>
            <a:buFont typeface="+mj-lt"/>
            <a:buAutoNum type="romanUcPeriod"/>
          </a:pPr>
          <a:r>
            <a:rPr lang="en-US" dirty="0"/>
            <a:t>Is there any link between Jean and the fake documents on </a:t>
          </a:r>
          <a:r>
            <a:rPr lang="en-US" dirty="0" err="1"/>
            <a:t>DocsRus</a:t>
          </a:r>
          <a:r>
            <a:rPr lang="en-US" dirty="0"/>
            <a:t>?</a:t>
          </a:r>
          <a:r>
            <a:rPr lang="en-GB" dirty="0"/>
            <a:t> No provable connection.</a:t>
          </a:r>
          <a:r>
            <a:rPr lang="en-US" dirty="0"/>
            <a:t> </a:t>
          </a:r>
          <a:endParaRPr lang="en-GB" dirty="0"/>
        </a:p>
      </dgm:t>
    </dgm:pt>
    <dgm:pt modelId="{9BCEA181-D560-4A3A-A8B4-307EEDCD867D}" type="parTrans" cxnId="{65426342-703A-4833-BCBE-2A5338022C37}">
      <dgm:prSet/>
      <dgm:spPr/>
      <dgm:t>
        <a:bodyPr/>
        <a:lstStyle/>
        <a:p>
          <a:endParaRPr lang="en-GB"/>
        </a:p>
      </dgm:t>
    </dgm:pt>
    <dgm:pt modelId="{0A8F69BD-5906-4DB9-A4E3-44D4B3BE1D35}" type="sibTrans" cxnId="{65426342-703A-4833-BCBE-2A5338022C37}">
      <dgm:prSet/>
      <dgm:spPr/>
      <dgm:t>
        <a:bodyPr/>
        <a:lstStyle/>
        <a:p>
          <a:endParaRPr lang="en-GB"/>
        </a:p>
      </dgm:t>
    </dgm:pt>
    <dgm:pt modelId="{42B83F3A-4FBA-4274-BC70-A83002523B8B}">
      <dgm:prSet/>
      <dgm:spPr/>
      <dgm:t>
        <a:bodyPr/>
        <a:lstStyle/>
        <a:p>
          <a:endParaRPr lang="en-GB"/>
        </a:p>
      </dgm:t>
    </dgm:pt>
    <dgm:pt modelId="{6C1523D5-6D2B-4131-916F-1B7D514B55C7}" type="parTrans" cxnId="{EB71F698-D402-4D6F-9B8A-33EE662DDE65}">
      <dgm:prSet/>
      <dgm:spPr/>
      <dgm:t>
        <a:bodyPr/>
        <a:lstStyle/>
        <a:p>
          <a:endParaRPr lang="en-GB"/>
        </a:p>
      </dgm:t>
    </dgm:pt>
    <dgm:pt modelId="{7F8B7287-79B2-46FC-AE6C-559628722883}" type="sibTrans" cxnId="{EB71F698-D402-4D6F-9B8A-33EE662DDE65}">
      <dgm:prSet/>
      <dgm:spPr/>
      <dgm:t>
        <a:bodyPr/>
        <a:lstStyle/>
        <a:p>
          <a:endParaRPr lang="en-GB"/>
        </a:p>
      </dgm:t>
    </dgm:pt>
    <dgm:pt modelId="{F5E20878-1AEE-46F4-95D5-49B81069F1D1}">
      <dgm:prSet/>
      <dgm:spPr/>
      <dgm:t>
        <a:bodyPr/>
        <a:lstStyle/>
        <a:p>
          <a:pPr>
            <a:buFont typeface="+mj-lt"/>
            <a:buAutoNum type="romanUcPeriod"/>
          </a:pPr>
          <a:r>
            <a:rPr lang="en-US" dirty="0"/>
            <a:t>Was Jean Paid to cover up for a wanted Criminal? </a:t>
          </a:r>
          <a:r>
            <a:rPr lang="en-GB" dirty="0"/>
            <a:t>No evidence to support this claim by detective Holmes.</a:t>
          </a:r>
        </a:p>
      </dgm:t>
    </dgm:pt>
    <dgm:pt modelId="{1713D833-6E7C-41CC-A042-1FB01611D65C}" type="parTrans" cxnId="{11DDEDE7-5874-4015-A5D1-09D2A4654E85}">
      <dgm:prSet/>
      <dgm:spPr/>
      <dgm:t>
        <a:bodyPr/>
        <a:lstStyle/>
        <a:p>
          <a:endParaRPr lang="en-GB"/>
        </a:p>
      </dgm:t>
    </dgm:pt>
    <dgm:pt modelId="{9F11FBE0-45AE-4DA8-BB76-C2EE722B0317}" type="sibTrans" cxnId="{11DDEDE7-5874-4015-A5D1-09D2A4654E85}">
      <dgm:prSet/>
      <dgm:spPr/>
      <dgm:t>
        <a:bodyPr/>
        <a:lstStyle/>
        <a:p>
          <a:endParaRPr lang="en-GB"/>
        </a:p>
      </dgm:t>
    </dgm:pt>
    <dgm:pt modelId="{1EADD643-EE03-4AE5-8E3A-24B007725B49}">
      <dgm:prSet/>
      <dgm:spPr/>
      <dgm:t>
        <a:bodyPr/>
        <a:lstStyle/>
        <a:p>
          <a:pPr>
            <a:buFont typeface="+mj-lt"/>
            <a:buAutoNum type="romanUcPeriod"/>
          </a:pPr>
          <a:r>
            <a:rPr lang="en-US" dirty="0"/>
            <a:t>Is there any connection between Jean and the 3 new Bitcoin addresses?</a:t>
          </a:r>
          <a:r>
            <a:rPr lang="en-GB" dirty="0"/>
            <a:t> No provable connection.</a:t>
          </a:r>
        </a:p>
        <a:p>
          <a:pPr>
            <a:buFont typeface="+mj-lt"/>
            <a:buAutoNum type="romanUcPeriod"/>
          </a:pPr>
          <a:r>
            <a:rPr lang="en-US" dirty="0"/>
            <a:t> </a:t>
          </a:r>
          <a:endParaRPr lang="en-GB" dirty="0"/>
        </a:p>
      </dgm:t>
    </dgm:pt>
    <dgm:pt modelId="{BAF19A3B-1F37-4CA0-AAEC-CEE96248B492}" type="parTrans" cxnId="{FE14079E-BF0E-4223-85CF-8813A8FD4C43}">
      <dgm:prSet/>
      <dgm:spPr/>
      <dgm:t>
        <a:bodyPr/>
        <a:lstStyle/>
        <a:p>
          <a:endParaRPr lang="en-GB"/>
        </a:p>
      </dgm:t>
    </dgm:pt>
    <dgm:pt modelId="{E9049179-0276-40B1-A3CB-8403EF73FD77}" type="sibTrans" cxnId="{FE14079E-BF0E-4223-85CF-8813A8FD4C43}">
      <dgm:prSet/>
      <dgm:spPr/>
      <dgm:t>
        <a:bodyPr/>
        <a:lstStyle/>
        <a:p>
          <a:endParaRPr lang="en-GB"/>
        </a:p>
      </dgm:t>
    </dgm:pt>
    <dgm:pt modelId="{D78254C2-5FA1-4660-975B-15FB2DF64BFE}">
      <dgm:prSet/>
      <dgm:spPr/>
      <dgm:t>
        <a:bodyPr/>
        <a:lstStyle/>
        <a:p>
          <a:pPr>
            <a:buFont typeface="+mj-lt"/>
            <a:buAutoNum type="romanUcPeriod"/>
          </a:pPr>
          <a:r>
            <a:rPr lang="en-US" dirty="0"/>
            <a:t>Are there any connections among the 4 Bitcoin addresses? </a:t>
          </a:r>
          <a:r>
            <a:rPr lang="en-GB" dirty="0"/>
            <a:t>There is only indirect transactional links among them.</a:t>
          </a:r>
        </a:p>
      </dgm:t>
    </dgm:pt>
    <dgm:pt modelId="{61C08989-6310-4FE6-88FA-B7E39EBC684D}" type="parTrans" cxnId="{64455D42-F42E-49EA-BB2D-0FF28C7EF1CB}">
      <dgm:prSet/>
      <dgm:spPr/>
      <dgm:t>
        <a:bodyPr/>
        <a:lstStyle/>
        <a:p>
          <a:endParaRPr lang="en-GB"/>
        </a:p>
      </dgm:t>
    </dgm:pt>
    <dgm:pt modelId="{9B891228-C369-40C0-A32B-F7D71746EFBF}" type="sibTrans" cxnId="{64455D42-F42E-49EA-BB2D-0FF28C7EF1CB}">
      <dgm:prSet/>
      <dgm:spPr/>
      <dgm:t>
        <a:bodyPr/>
        <a:lstStyle/>
        <a:p>
          <a:endParaRPr lang="en-GB"/>
        </a:p>
      </dgm:t>
    </dgm:pt>
    <dgm:pt modelId="{8F5E87E0-E729-4EF0-8BF4-609D8C41F274}">
      <dgm:prSet/>
      <dgm:spPr/>
      <dgm:t>
        <a:bodyPr/>
        <a:lstStyle/>
        <a:p>
          <a:r>
            <a:rPr lang="en-GB" dirty="0"/>
            <a:t>Detectives Holmes and team can subpoena the discovered exchanges and company for KYC of customers’ addresses traced to them.</a:t>
          </a:r>
        </a:p>
      </dgm:t>
    </dgm:pt>
    <dgm:pt modelId="{CACC3567-230A-46AD-9ECA-8EE4D8EB685B}" type="parTrans" cxnId="{DA268F23-AFB0-42EE-9BAB-5C44B5B6BFC3}">
      <dgm:prSet/>
      <dgm:spPr/>
      <dgm:t>
        <a:bodyPr/>
        <a:lstStyle/>
        <a:p>
          <a:endParaRPr lang="en-GB"/>
        </a:p>
      </dgm:t>
    </dgm:pt>
    <dgm:pt modelId="{49B64694-1B06-4D26-A89C-D02064D64F4A}" type="sibTrans" cxnId="{DA268F23-AFB0-42EE-9BAB-5C44B5B6BFC3}">
      <dgm:prSet/>
      <dgm:spPr/>
      <dgm:t>
        <a:bodyPr/>
        <a:lstStyle/>
        <a:p>
          <a:endParaRPr lang="en-GB"/>
        </a:p>
      </dgm:t>
    </dgm:pt>
    <dgm:pt modelId="{FFB5D3D5-9180-4F55-B3FD-81B9C0291A67}">
      <dgm:prSet/>
      <dgm:spPr/>
      <dgm:t>
        <a:bodyPr/>
        <a:lstStyle/>
        <a:p>
          <a:r>
            <a:rPr lang="en-GB" dirty="0"/>
            <a:t>In conclusion, all evidences presented above could be classified as men’s rea which are not enough to convict a suspect and there is need for further investigations.</a:t>
          </a:r>
        </a:p>
      </dgm:t>
    </dgm:pt>
    <dgm:pt modelId="{1273D73D-7D45-476D-B1E7-E7662926428A}" type="parTrans" cxnId="{0CA390C9-C07E-489F-B6B1-B004A9F39344}">
      <dgm:prSet/>
      <dgm:spPr/>
      <dgm:t>
        <a:bodyPr/>
        <a:lstStyle/>
        <a:p>
          <a:endParaRPr lang="en-GB"/>
        </a:p>
      </dgm:t>
    </dgm:pt>
    <dgm:pt modelId="{F32466E6-F470-4414-8208-519C00BA2252}" type="sibTrans" cxnId="{0CA390C9-C07E-489F-B6B1-B004A9F39344}">
      <dgm:prSet/>
      <dgm:spPr/>
      <dgm:t>
        <a:bodyPr/>
        <a:lstStyle/>
        <a:p>
          <a:endParaRPr lang="en-GB"/>
        </a:p>
      </dgm:t>
    </dgm:pt>
    <dgm:pt modelId="{017FDA6E-EDED-421D-AA07-9B3BC9E40470}" type="pres">
      <dgm:prSet presAssocID="{25A36E25-7505-4368-ABD9-AEC66A75E93D}" presName="diagram" presStyleCnt="0">
        <dgm:presLayoutVars>
          <dgm:dir/>
          <dgm:resizeHandles val="exact"/>
        </dgm:presLayoutVars>
      </dgm:prSet>
      <dgm:spPr/>
    </dgm:pt>
    <dgm:pt modelId="{7C7733E8-018A-4B61-AADA-8F5605E83717}" type="pres">
      <dgm:prSet presAssocID="{9093FD01-F4E7-41D8-B880-0E22C1ADC939}" presName="node" presStyleLbl="node1" presStyleIdx="0" presStyleCnt="11">
        <dgm:presLayoutVars>
          <dgm:bulletEnabled val="1"/>
        </dgm:presLayoutVars>
      </dgm:prSet>
      <dgm:spPr/>
    </dgm:pt>
    <dgm:pt modelId="{19CA7408-3E7C-492F-A135-6A354A7F42DF}" type="pres">
      <dgm:prSet presAssocID="{71822E7F-231B-4874-ABE6-1D03679E3DDF}" presName="sibTrans" presStyleCnt="0"/>
      <dgm:spPr/>
    </dgm:pt>
    <dgm:pt modelId="{EF0EAD02-BBE8-41D4-8AD4-C26EB066FAB6}" type="pres">
      <dgm:prSet presAssocID="{08808E45-3568-408E-B5B9-D7531C1E7577}" presName="node" presStyleLbl="node1" presStyleIdx="1" presStyleCnt="11">
        <dgm:presLayoutVars>
          <dgm:bulletEnabled val="1"/>
        </dgm:presLayoutVars>
      </dgm:prSet>
      <dgm:spPr/>
    </dgm:pt>
    <dgm:pt modelId="{80085053-B009-4E07-89D3-8786BFE8F71B}" type="pres">
      <dgm:prSet presAssocID="{520D29A2-BEF0-4528-8338-E352DF0150DA}" presName="sibTrans" presStyleCnt="0"/>
      <dgm:spPr/>
    </dgm:pt>
    <dgm:pt modelId="{4A2971B5-F93B-4067-AD99-56A60FD44D53}" type="pres">
      <dgm:prSet presAssocID="{15CF4DC5-1776-4CF1-A5E5-B5A4CFDA6E82}" presName="node" presStyleLbl="node1" presStyleIdx="2" presStyleCnt="11">
        <dgm:presLayoutVars>
          <dgm:bulletEnabled val="1"/>
        </dgm:presLayoutVars>
      </dgm:prSet>
      <dgm:spPr/>
    </dgm:pt>
    <dgm:pt modelId="{836B9C47-2A51-4F96-B539-629A750BE91C}" type="pres">
      <dgm:prSet presAssocID="{6C3F9890-5F62-46FE-AF01-F99D27A9D7FB}" presName="sibTrans" presStyleCnt="0"/>
      <dgm:spPr/>
    </dgm:pt>
    <dgm:pt modelId="{88306AF5-FDBF-4538-B8E6-FC8E07CD545F}" type="pres">
      <dgm:prSet presAssocID="{EAF0A0EC-656A-4857-AE6C-12CF1EC9E6CD}" presName="node" presStyleLbl="node1" presStyleIdx="3" presStyleCnt="11">
        <dgm:presLayoutVars>
          <dgm:bulletEnabled val="1"/>
        </dgm:presLayoutVars>
      </dgm:prSet>
      <dgm:spPr/>
    </dgm:pt>
    <dgm:pt modelId="{B4CF3F39-454A-46FD-A698-12AFB236F875}" type="pres">
      <dgm:prSet presAssocID="{F82CBE29-68BD-41FF-8DD0-7003B6F3FFDC}" presName="sibTrans" presStyleCnt="0"/>
      <dgm:spPr/>
    </dgm:pt>
    <dgm:pt modelId="{E95F5280-B378-4232-A868-DC76172F58AC}" type="pres">
      <dgm:prSet presAssocID="{F5E20878-1AEE-46F4-95D5-49B81069F1D1}" presName="node" presStyleLbl="node1" presStyleIdx="4" presStyleCnt="11">
        <dgm:presLayoutVars>
          <dgm:bulletEnabled val="1"/>
        </dgm:presLayoutVars>
      </dgm:prSet>
      <dgm:spPr/>
    </dgm:pt>
    <dgm:pt modelId="{99FDD432-AFA8-4500-8507-421712D05223}" type="pres">
      <dgm:prSet presAssocID="{9F11FBE0-45AE-4DA8-BB76-C2EE722B0317}" presName="sibTrans" presStyleCnt="0"/>
      <dgm:spPr/>
    </dgm:pt>
    <dgm:pt modelId="{260BF681-34C5-4D25-A8BB-1BF7E8BB95E6}" type="pres">
      <dgm:prSet presAssocID="{370EF7E4-5219-4329-8321-11425D84FAA5}" presName="node" presStyleLbl="node1" presStyleIdx="5" presStyleCnt="11">
        <dgm:presLayoutVars>
          <dgm:bulletEnabled val="1"/>
        </dgm:presLayoutVars>
      </dgm:prSet>
      <dgm:spPr/>
    </dgm:pt>
    <dgm:pt modelId="{F3BB8DD2-6BAB-480C-8ACA-CF57B1832891}" type="pres">
      <dgm:prSet presAssocID="{0A8F69BD-5906-4DB9-A4E3-44D4B3BE1D35}" presName="sibTrans" presStyleCnt="0"/>
      <dgm:spPr/>
    </dgm:pt>
    <dgm:pt modelId="{5AA3B422-051D-4C2C-B11E-C3867FF191AA}" type="pres">
      <dgm:prSet presAssocID="{93590162-0769-445B-AAEF-C88B99D35319}" presName="node" presStyleLbl="node1" presStyleIdx="6" presStyleCnt="11">
        <dgm:presLayoutVars>
          <dgm:bulletEnabled val="1"/>
        </dgm:presLayoutVars>
      </dgm:prSet>
      <dgm:spPr/>
    </dgm:pt>
    <dgm:pt modelId="{A13292CA-4CCA-47D2-AAB3-995AFB7D8D4C}" type="pres">
      <dgm:prSet presAssocID="{78DB65CF-49D1-4455-B2C5-DCC14F844214}" presName="sibTrans" presStyleCnt="0"/>
      <dgm:spPr/>
    </dgm:pt>
    <dgm:pt modelId="{63BD0AC0-E992-421B-967A-5FE9B804ECEB}" type="pres">
      <dgm:prSet presAssocID="{D78254C2-5FA1-4660-975B-15FB2DF64BFE}" presName="node" presStyleLbl="node1" presStyleIdx="7" presStyleCnt="11">
        <dgm:presLayoutVars>
          <dgm:bulletEnabled val="1"/>
        </dgm:presLayoutVars>
      </dgm:prSet>
      <dgm:spPr/>
    </dgm:pt>
    <dgm:pt modelId="{E5157967-A33E-4F00-9A68-7EFAC5D1E984}" type="pres">
      <dgm:prSet presAssocID="{9B891228-C369-40C0-A32B-F7D71746EFBF}" presName="sibTrans" presStyleCnt="0"/>
      <dgm:spPr/>
    </dgm:pt>
    <dgm:pt modelId="{EAAC9AFC-19DE-405B-AA43-51287DEE5ECC}" type="pres">
      <dgm:prSet presAssocID="{1EADD643-EE03-4AE5-8E3A-24B007725B49}" presName="node" presStyleLbl="node1" presStyleIdx="8" presStyleCnt="11" custLinFactNeighborX="-5034" custLinFactNeighborY="-9575">
        <dgm:presLayoutVars>
          <dgm:bulletEnabled val="1"/>
        </dgm:presLayoutVars>
      </dgm:prSet>
      <dgm:spPr/>
    </dgm:pt>
    <dgm:pt modelId="{35D61042-8C1F-44F5-A7AD-673F3B18FFCD}" type="pres">
      <dgm:prSet presAssocID="{E9049179-0276-40B1-A3CB-8403EF73FD77}" presName="sibTrans" presStyleCnt="0"/>
      <dgm:spPr/>
    </dgm:pt>
    <dgm:pt modelId="{2B00C804-F13D-418E-A9FD-83DCFC4A89C7}" type="pres">
      <dgm:prSet presAssocID="{FFB5D3D5-9180-4F55-B3FD-81B9C0291A67}" presName="node" presStyleLbl="node1" presStyleIdx="9" presStyleCnt="11" custScaleY="100342" custLinFactX="4077" custLinFactNeighborX="100000" custLinFactNeighborY="-3878">
        <dgm:presLayoutVars>
          <dgm:bulletEnabled val="1"/>
        </dgm:presLayoutVars>
      </dgm:prSet>
      <dgm:spPr/>
    </dgm:pt>
    <dgm:pt modelId="{F55C3FBB-5B24-4AC9-A657-E49CA7D5D4BE}" type="pres">
      <dgm:prSet presAssocID="{F32466E6-F470-4414-8208-519C00BA2252}" presName="sibTrans" presStyleCnt="0"/>
      <dgm:spPr/>
    </dgm:pt>
    <dgm:pt modelId="{BC6BE76E-E7CF-4A31-8AC8-C7ED38E27107}" type="pres">
      <dgm:prSet presAssocID="{8F5E87E0-E729-4EF0-8BF4-609D8C41F274}" presName="node" presStyleLbl="node1" presStyleIdx="10" presStyleCnt="11" custScaleY="97541" custLinFactX="-16934" custLinFactNeighborX="-100000" custLinFactNeighborY="-8345">
        <dgm:presLayoutVars>
          <dgm:bulletEnabled val="1"/>
        </dgm:presLayoutVars>
      </dgm:prSet>
      <dgm:spPr/>
    </dgm:pt>
  </dgm:ptLst>
  <dgm:cxnLst>
    <dgm:cxn modelId="{F30B570D-514B-48AB-AE98-CABE539DAD74}" type="presOf" srcId="{93590162-0769-445B-AAEF-C88B99D35319}" destId="{5AA3B422-051D-4C2C-B11E-C3867FF191AA}" srcOrd="0" destOrd="0" presId="urn:microsoft.com/office/officeart/2005/8/layout/default"/>
    <dgm:cxn modelId="{2B118F20-194D-4853-BCE9-802D438621BC}" type="presOf" srcId="{FFB5D3D5-9180-4F55-B3FD-81B9C0291A67}" destId="{2B00C804-F13D-418E-A9FD-83DCFC4A89C7}" srcOrd="0" destOrd="0" presId="urn:microsoft.com/office/officeart/2005/8/layout/default"/>
    <dgm:cxn modelId="{DA268F23-AFB0-42EE-9BAB-5C44B5B6BFC3}" srcId="{25A36E25-7505-4368-ABD9-AEC66A75E93D}" destId="{8F5E87E0-E729-4EF0-8BF4-609D8C41F274}" srcOrd="10" destOrd="0" parTransId="{CACC3567-230A-46AD-9ECA-8EE4D8EB685B}" sibTransId="{49B64694-1B06-4D26-A89C-D02064D64F4A}"/>
    <dgm:cxn modelId="{DDF0382A-9F9B-4620-80BD-67F50EC65816}" srcId="{25A36E25-7505-4368-ABD9-AEC66A75E93D}" destId="{9093FD01-F4E7-41D8-B880-0E22C1ADC939}" srcOrd="0" destOrd="0" parTransId="{935B81C9-EF26-4DEA-9D89-8C2DC9CF5D45}" sibTransId="{71822E7F-231B-4874-ABE6-1D03679E3DDF}"/>
    <dgm:cxn modelId="{89302236-3FA7-493E-B165-55940D7F24DA}" type="presOf" srcId="{EAF0A0EC-656A-4857-AE6C-12CF1EC9E6CD}" destId="{88306AF5-FDBF-4538-B8E6-FC8E07CD545F}" srcOrd="0" destOrd="0" presId="urn:microsoft.com/office/officeart/2005/8/layout/default"/>
    <dgm:cxn modelId="{80D82542-C2EA-4C2C-B8C8-23BF12659650}" type="presOf" srcId="{9093FD01-F4E7-41D8-B880-0E22C1ADC939}" destId="{7C7733E8-018A-4B61-AADA-8F5605E83717}" srcOrd="0" destOrd="0" presId="urn:microsoft.com/office/officeart/2005/8/layout/default"/>
    <dgm:cxn modelId="{64455D42-F42E-49EA-BB2D-0FF28C7EF1CB}" srcId="{25A36E25-7505-4368-ABD9-AEC66A75E93D}" destId="{D78254C2-5FA1-4660-975B-15FB2DF64BFE}" srcOrd="7" destOrd="0" parTransId="{61C08989-6310-4FE6-88FA-B7E39EBC684D}" sibTransId="{9B891228-C369-40C0-A32B-F7D71746EFBF}"/>
    <dgm:cxn modelId="{65426342-703A-4833-BCBE-2A5338022C37}" srcId="{25A36E25-7505-4368-ABD9-AEC66A75E93D}" destId="{370EF7E4-5219-4329-8321-11425D84FAA5}" srcOrd="5" destOrd="0" parTransId="{9BCEA181-D560-4A3A-A8B4-307EEDCD867D}" sibTransId="{0A8F69BD-5906-4DB9-A4E3-44D4B3BE1D35}"/>
    <dgm:cxn modelId="{145FCF70-05C6-4535-9811-42D0AD94914B}" type="presOf" srcId="{42B83F3A-4FBA-4274-BC70-A83002523B8B}" destId="{260BF681-34C5-4D25-A8BB-1BF7E8BB95E6}" srcOrd="0" destOrd="1" presId="urn:microsoft.com/office/officeart/2005/8/layout/default"/>
    <dgm:cxn modelId="{15846756-439B-46C8-BBF6-BDD4B429D306}" srcId="{25A36E25-7505-4368-ABD9-AEC66A75E93D}" destId="{93590162-0769-445B-AAEF-C88B99D35319}" srcOrd="6" destOrd="0" parTransId="{21EB0F64-F740-48C6-ABA7-2E1EB586A7E0}" sibTransId="{78DB65CF-49D1-4455-B2C5-DCC14F844214}"/>
    <dgm:cxn modelId="{6EFA6F80-AAD2-48B0-AEF8-20553C05B48B}" type="presOf" srcId="{08808E45-3568-408E-B5B9-D7531C1E7577}" destId="{EF0EAD02-BBE8-41D4-8AD4-C26EB066FAB6}" srcOrd="0" destOrd="0" presId="urn:microsoft.com/office/officeart/2005/8/layout/default"/>
    <dgm:cxn modelId="{EB71F698-D402-4D6F-9B8A-33EE662DDE65}" srcId="{370EF7E4-5219-4329-8321-11425D84FAA5}" destId="{42B83F3A-4FBA-4274-BC70-A83002523B8B}" srcOrd="0" destOrd="0" parTransId="{6C1523D5-6D2B-4131-916F-1B7D514B55C7}" sibTransId="{7F8B7287-79B2-46FC-AE6C-559628722883}"/>
    <dgm:cxn modelId="{FE14079E-BF0E-4223-85CF-8813A8FD4C43}" srcId="{25A36E25-7505-4368-ABD9-AEC66A75E93D}" destId="{1EADD643-EE03-4AE5-8E3A-24B007725B49}" srcOrd="8" destOrd="0" parTransId="{BAF19A3B-1F37-4CA0-AAEC-CEE96248B492}" sibTransId="{E9049179-0276-40B1-A3CB-8403EF73FD77}"/>
    <dgm:cxn modelId="{589097A0-BD89-46C2-8471-13C476CC84BB}" srcId="{25A36E25-7505-4368-ABD9-AEC66A75E93D}" destId="{EAF0A0EC-656A-4857-AE6C-12CF1EC9E6CD}" srcOrd="3" destOrd="0" parTransId="{73325E6A-38D1-43E7-9A8C-D20D9C0BABD1}" sibTransId="{F82CBE29-68BD-41FF-8DD0-7003B6F3FFDC}"/>
    <dgm:cxn modelId="{A8DE64AF-5022-4AE4-8D25-9226DF9A4182}" srcId="{25A36E25-7505-4368-ABD9-AEC66A75E93D}" destId="{08808E45-3568-408E-B5B9-D7531C1E7577}" srcOrd="1" destOrd="0" parTransId="{9495A3E4-8CD6-4AE1-9D88-AC5ABA4AF704}" sibTransId="{520D29A2-BEF0-4528-8338-E352DF0150DA}"/>
    <dgm:cxn modelId="{FCC739BB-94BE-473E-8674-D6DA4D4C233E}" type="presOf" srcId="{D78254C2-5FA1-4660-975B-15FB2DF64BFE}" destId="{63BD0AC0-E992-421B-967A-5FE9B804ECEB}" srcOrd="0" destOrd="0" presId="urn:microsoft.com/office/officeart/2005/8/layout/default"/>
    <dgm:cxn modelId="{0CA390C9-C07E-489F-B6B1-B004A9F39344}" srcId="{25A36E25-7505-4368-ABD9-AEC66A75E93D}" destId="{FFB5D3D5-9180-4F55-B3FD-81B9C0291A67}" srcOrd="9" destOrd="0" parTransId="{1273D73D-7D45-476D-B1E7-E7662926428A}" sibTransId="{F32466E6-F470-4414-8208-519C00BA2252}"/>
    <dgm:cxn modelId="{6ED2E7D5-CBC7-493A-8988-A6766038DA78}" type="presOf" srcId="{F5E20878-1AEE-46F4-95D5-49B81069F1D1}" destId="{E95F5280-B378-4232-A868-DC76172F58AC}" srcOrd="0" destOrd="0" presId="urn:microsoft.com/office/officeart/2005/8/layout/default"/>
    <dgm:cxn modelId="{6DF89ADF-5E7F-4BDD-AF6B-FA2F0B3AA466}" type="presOf" srcId="{8F5E87E0-E729-4EF0-8BF4-609D8C41F274}" destId="{BC6BE76E-E7CF-4A31-8AC8-C7ED38E27107}" srcOrd="0" destOrd="0" presId="urn:microsoft.com/office/officeart/2005/8/layout/default"/>
    <dgm:cxn modelId="{966EDBE4-1411-4171-9966-6ED4841E3FC2}" type="presOf" srcId="{1EADD643-EE03-4AE5-8E3A-24B007725B49}" destId="{EAAC9AFC-19DE-405B-AA43-51287DEE5ECC}" srcOrd="0" destOrd="0" presId="urn:microsoft.com/office/officeart/2005/8/layout/default"/>
    <dgm:cxn modelId="{11DDEDE7-5874-4015-A5D1-09D2A4654E85}" srcId="{25A36E25-7505-4368-ABD9-AEC66A75E93D}" destId="{F5E20878-1AEE-46F4-95D5-49B81069F1D1}" srcOrd="4" destOrd="0" parTransId="{1713D833-6E7C-41CC-A042-1FB01611D65C}" sibTransId="{9F11FBE0-45AE-4DA8-BB76-C2EE722B0317}"/>
    <dgm:cxn modelId="{B25DBFE9-ABDC-4C4B-9B19-2B7C1BF1D06C}" type="presOf" srcId="{15CF4DC5-1776-4CF1-A5E5-B5A4CFDA6E82}" destId="{4A2971B5-F93B-4067-AD99-56A60FD44D53}" srcOrd="0" destOrd="0" presId="urn:microsoft.com/office/officeart/2005/8/layout/default"/>
    <dgm:cxn modelId="{8303A9EB-DC17-4F03-8B7F-7C1BBBFD1F10}" srcId="{25A36E25-7505-4368-ABD9-AEC66A75E93D}" destId="{15CF4DC5-1776-4CF1-A5E5-B5A4CFDA6E82}" srcOrd="2" destOrd="0" parTransId="{BD67ED0A-29F4-41BB-ADB8-65F272E75770}" sibTransId="{6C3F9890-5F62-46FE-AF01-F99D27A9D7FB}"/>
    <dgm:cxn modelId="{B95673F8-7293-427D-AC8D-287FBD07D5FC}" type="presOf" srcId="{370EF7E4-5219-4329-8321-11425D84FAA5}" destId="{260BF681-34C5-4D25-A8BB-1BF7E8BB95E6}" srcOrd="0" destOrd="0" presId="urn:microsoft.com/office/officeart/2005/8/layout/default"/>
    <dgm:cxn modelId="{6985AEFF-7BEA-4582-9CE3-88D6B18D844B}" type="presOf" srcId="{25A36E25-7505-4368-ABD9-AEC66A75E93D}" destId="{017FDA6E-EDED-421D-AA07-9B3BC9E40470}" srcOrd="0" destOrd="0" presId="urn:microsoft.com/office/officeart/2005/8/layout/default"/>
    <dgm:cxn modelId="{AF064D5A-27F1-4959-BB3D-EA2D9D8A2245}" type="presParOf" srcId="{017FDA6E-EDED-421D-AA07-9B3BC9E40470}" destId="{7C7733E8-018A-4B61-AADA-8F5605E83717}" srcOrd="0" destOrd="0" presId="urn:microsoft.com/office/officeart/2005/8/layout/default"/>
    <dgm:cxn modelId="{F095C1DD-369E-49DF-A8B9-060A51360883}" type="presParOf" srcId="{017FDA6E-EDED-421D-AA07-9B3BC9E40470}" destId="{19CA7408-3E7C-492F-A135-6A354A7F42DF}" srcOrd="1" destOrd="0" presId="urn:microsoft.com/office/officeart/2005/8/layout/default"/>
    <dgm:cxn modelId="{DF562763-D9D8-40A7-A9FD-F8EFECCE9F2A}" type="presParOf" srcId="{017FDA6E-EDED-421D-AA07-9B3BC9E40470}" destId="{EF0EAD02-BBE8-41D4-8AD4-C26EB066FAB6}" srcOrd="2" destOrd="0" presId="urn:microsoft.com/office/officeart/2005/8/layout/default"/>
    <dgm:cxn modelId="{5019C15C-DA45-4939-81AA-B2240EAE14B9}" type="presParOf" srcId="{017FDA6E-EDED-421D-AA07-9B3BC9E40470}" destId="{80085053-B009-4E07-89D3-8786BFE8F71B}" srcOrd="3" destOrd="0" presId="urn:microsoft.com/office/officeart/2005/8/layout/default"/>
    <dgm:cxn modelId="{A2272367-4606-4F6B-A232-FF3F8AC1F8CE}" type="presParOf" srcId="{017FDA6E-EDED-421D-AA07-9B3BC9E40470}" destId="{4A2971B5-F93B-4067-AD99-56A60FD44D53}" srcOrd="4" destOrd="0" presId="urn:microsoft.com/office/officeart/2005/8/layout/default"/>
    <dgm:cxn modelId="{C8FAD103-5D11-42A1-B5C5-DD89B9D099CF}" type="presParOf" srcId="{017FDA6E-EDED-421D-AA07-9B3BC9E40470}" destId="{836B9C47-2A51-4F96-B539-629A750BE91C}" srcOrd="5" destOrd="0" presId="urn:microsoft.com/office/officeart/2005/8/layout/default"/>
    <dgm:cxn modelId="{27CC97DA-BBF8-419C-ABF9-94061AE444DD}" type="presParOf" srcId="{017FDA6E-EDED-421D-AA07-9B3BC9E40470}" destId="{88306AF5-FDBF-4538-B8E6-FC8E07CD545F}" srcOrd="6" destOrd="0" presId="urn:microsoft.com/office/officeart/2005/8/layout/default"/>
    <dgm:cxn modelId="{2C915D33-B99D-4A5C-890C-0BF85B294571}" type="presParOf" srcId="{017FDA6E-EDED-421D-AA07-9B3BC9E40470}" destId="{B4CF3F39-454A-46FD-A698-12AFB236F875}" srcOrd="7" destOrd="0" presId="urn:microsoft.com/office/officeart/2005/8/layout/default"/>
    <dgm:cxn modelId="{27A3C135-1AF4-4B73-B4E4-A479C85C1848}" type="presParOf" srcId="{017FDA6E-EDED-421D-AA07-9B3BC9E40470}" destId="{E95F5280-B378-4232-A868-DC76172F58AC}" srcOrd="8" destOrd="0" presId="urn:microsoft.com/office/officeart/2005/8/layout/default"/>
    <dgm:cxn modelId="{3C642082-F8E0-4FA4-97EA-700FF96C9B5C}" type="presParOf" srcId="{017FDA6E-EDED-421D-AA07-9B3BC9E40470}" destId="{99FDD432-AFA8-4500-8507-421712D05223}" srcOrd="9" destOrd="0" presId="urn:microsoft.com/office/officeart/2005/8/layout/default"/>
    <dgm:cxn modelId="{A61E00B5-649F-49C7-B622-028A6D563AD0}" type="presParOf" srcId="{017FDA6E-EDED-421D-AA07-9B3BC9E40470}" destId="{260BF681-34C5-4D25-A8BB-1BF7E8BB95E6}" srcOrd="10" destOrd="0" presId="urn:microsoft.com/office/officeart/2005/8/layout/default"/>
    <dgm:cxn modelId="{AB470645-5CF9-41A5-9461-0D89C3ABD174}" type="presParOf" srcId="{017FDA6E-EDED-421D-AA07-9B3BC9E40470}" destId="{F3BB8DD2-6BAB-480C-8ACA-CF57B1832891}" srcOrd="11" destOrd="0" presId="urn:microsoft.com/office/officeart/2005/8/layout/default"/>
    <dgm:cxn modelId="{202AB4CF-01DB-432A-A687-A67E1C017AE1}" type="presParOf" srcId="{017FDA6E-EDED-421D-AA07-9B3BC9E40470}" destId="{5AA3B422-051D-4C2C-B11E-C3867FF191AA}" srcOrd="12" destOrd="0" presId="urn:microsoft.com/office/officeart/2005/8/layout/default"/>
    <dgm:cxn modelId="{28658165-2382-4D99-81D2-84BC1E9C0DA1}" type="presParOf" srcId="{017FDA6E-EDED-421D-AA07-9B3BC9E40470}" destId="{A13292CA-4CCA-47D2-AAB3-995AFB7D8D4C}" srcOrd="13" destOrd="0" presId="urn:microsoft.com/office/officeart/2005/8/layout/default"/>
    <dgm:cxn modelId="{1CB74B84-BD82-4070-BD41-F4BA94C327B8}" type="presParOf" srcId="{017FDA6E-EDED-421D-AA07-9B3BC9E40470}" destId="{63BD0AC0-E992-421B-967A-5FE9B804ECEB}" srcOrd="14" destOrd="0" presId="urn:microsoft.com/office/officeart/2005/8/layout/default"/>
    <dgm:cxn modelId="{AE400D12-6F5F-4406-A16C-050F7B991F34}" type="presParOf" srcId="{017FDA6E-EDED-421D-AA07-9B3BC9E40470}" destId="{E5157967-A33E-4F00-9A68-7EFAC5D1E984}" srcOrd="15" destOrd="0" presId="urn:microsoft.com/office/officeart/2005/8/layout/default"/>
    <dgm:cxn modelId="{8F80D00E-FCF1-47C0-BF2F-D212AD15623C}" type="presParOf" srcId="{017FDA6E-EDED-421D-AA07-9B3BC9E40470}" destId="{EAAC9AFC-19DE-405B-AA43-51287DEE5ECC}" srcOrd="16" destOrd="0" presId="urn:microsoft.com/office/officeart/2005/8/layout/default"/>
    <dgm:cxn modelId="{1B1CC511-ECD0-4982-8C43-F19331F8F4B3}" type="presParOf" srcId="{017FDA6E-EDED-421D-AA07-9B3BC9E40470}" destId="{35D61042-8C1F-44F5-A7AD-673F3B18FFCD}" srcOrd="17" destOrd="0" presId="urn:microsoft.com/office/officeart/2005/8/layout/default"/>
    <dgm:cxn modelId="{822612C1-CA20-49F2-9D74-B763876512B2}" type="presParOf" srcId="{017FDA6E-EDED-421D-AA07-9B3BC9E40470}" destId="{2B00C804-F13D-418E-A9FD-83DCFC4A89C7}" srcOrd="18" destOrd="0" presId="urn:microsoft.com/office/officeart/2005/8/layout/default"/>
    <dgm:cxn modelId="{BB546CA9-736C-4824-830D-EC0C5FC7FAC9}" type="presParOf" srcId="{017FDA6E-EDED-421D-AA07-9B3BC9E40470}" destId="{F55C3FBB-5B24-4AC9-A657-E49CA7D5D4BE}" srcOrd="19" destOrd="0" presId="urn:microsoft.com/office/officeart/2005/8/layout/default"/>
    <dgm:cxn modelId="{D5732AB7-A808-49AF-B19E-256C821B5979}" type="presParOf" srcId="{017FDA6E-EDED-421D-AA07-9B3BC9E40470}" destId="{BC6BE76E-E7CF-4A31-8AC8-C7ED38E27107}" srcOrd="2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0730EC6-9581-4B91-8A5B-37590D4F3A3B}" type="doc">
      <dgm:prSet loTypeId="urn:microsoft.com/office/officeart/2005/8/layout/default" loCatId="list" qsTypeId="urn:microsoft.com/office/officeart/2005/8/quickstyle/simple4" qsCatId="simple" csTypeId="urn:microsoft.com/office/officeart/2005/8/colors/accent0_3" csCatId="mainScheme" phldr="1"/>
      <dgm:spPr/>
      <dgm:t>
        <a:bodyPr/>
        <a:lstStyle/>
        <a:p>
          <a:endParaRPr lang="en-US"/>
        </a:p>
      </dgm:t>
    </dgm:pt>
    <dgm:pt modelId="{000E6445-1629-4741-9F56-0182A145DE91}">
      <dgm:prSet/>
      <dgm:spPr/>
      <dgm:t>
        <a:bodyPr/>
        <a:lstStyle/>
        <a:p>
          <a:r>
            <a:rPr lang="en-GB" dirty="0"/>
            <a:t> Obtain a warrant  to search her computer, cell phones and other digital footprints to help with the investigation.</a:t>
          </a:r>
          <a:endParaRPr lang="en-US" dirty="0"/>
        </a:p>
      </dgm:t>
    </dgm:pt>
    <dgm:pt modelId="{A2EF42CF-F700-469A-BEC4-1170F3E81120}" type="parTrans" cxnId="{1C3351C9-99F9-41A4-9A40-6A59AE3D36C4}">
      <dgm:prSet/>
      <dgm:spPr/>
      <dgm:t>
        <a:bodyPr/>
        <a:lstStyle/>
        <a:p>
          <a:endParaRPr lang="en-US"/>
        </a:p>
      </dgm:t>
    </dgm:pt>
    <dgm:pt modelId="{D592C467-495E-4092-ADA2-C26A7EEB1F6C}" type="sibTrans" cxnId="{1C3351C9-99F9-41A4-9A40-6A59AE3D36C4}">
      <dgm:prSet/>
      <dgm:spPr/>
      <dgm:t>
        <a:bodyPr/>
        <a:lstStyle/>
        <a:p>
          <a:endParaRPr lang="en-US"/>
        </a:p>
      </dgm:t>
    </dgm:pt>
    <dgm:pt modelId="{37F6CD86-4B81-4204-9A0A-BC3B6E0D2F1B}">
      <dgm:prSet/>
      <dgm:spPr/>
      <dgm:t>
        <a:bodyPr/>
        <a:lstStyle/>
        <a:p>
          <a:r>
            <a:rPr lang="en-GB" dirty="0"/>
            <a:t>Jean's written statement can be used as evidence in court in accordance with section 9 of criminal justice Acts 1967. (CPS,1967)</a:t>
          </a:r>
          <a:endParaRPr lang="en-US" dirty="0"/>
        </a:p>
      </dgm:t>
    </dgm:pt>
    <dgm:pt modelId="{85BA6C09-C4B7-49B3-9AF0-1651C0368235}" type="parTrans" cxnId="{26619ECC-F0D1-4127-9165-93EF2761E392}">
      <dgm:prSet/>
      <dgm:spPr/>
      <dgm:t>
        <a:bodyPr/>
        <a:lstStyle/>
        <a:p>
          <a:endParaRPr lang="en-US"/>
        </a:p>
      </dgm:t>
    </dgm:pt>
    <dgm:pt modelId="{BA122660-53E9-470F-9064-B846F05325A6}" type="sibTrans" cxnId="{26619ECC-F0D1-4127-9165-93EF2761E392}">
      <dgm:prSet/>
      <dgm:spPr/>
      <dgm:t>
        <a:bodyPr/>
        <a:lstStyle/>
        <a:p>
          <a:endParaRPr lang="en-US"/>
        </a:p>
      </dgm:t>
    </dgm:pt>
    <dgm:pt modelId="{91C842D0-2C17-4BE0-9741-8B8A0E205294}">
      <dgm:prSet/>
      <dgm:spPr/>
      <dgm:t>
        <a:bodyPr/>
        <a:lstStyle/>
        <a:p>
          <a:r>
            <a:rPr lang="en-GB" dirty="0"/>
            <a:t>Get legal means to request user’s KYC from the ISP that owns the discovered IP addresses</a:t>
          </a:r>
        </a:p>
      </dgm:t>
    </dgm:pt>
    <dgm:pt modelId="{56B60BCF-FEFD-48B6-833E-E0F4DA5E977A}" type="parTrans" cxnId="{D4147B39-D8CF-45BA-93BF-457A0DDDA3A8}">
      <dgm:prSet/>
      <dgm:spPr/>
      <dgm:t>
        <a:bodyPr/>
        <a:lstStyle/>
        <a:p>
          <a:endParaRPr lang="en-GB"/>
        </a:p>
      </dgm:t>
    </dgm:pt>
    <dgm:pt modelId="{D6F727BB-43CC-49A7-ACDA-0E458C7053B0}" type="sibTrans" cxnId="{D4147B39-D8CF-45BA-93BF-457A0DDDA3A8}">
      <dgm:prSet/>
      <dgm:spPr/>
      <dgm:t>
        <a:bodyPr/>
        <a:lstStyle/>
        <a:p>
          <a:endParaRPr lang="en-GB"/>
        </a:p>
      </dgm:t>
    </dgm:pt>
    <dgm:pt modelId="{4FA3000A-A416-4055-847A-649CB8ACA77F}">
      <dgm:prSet/>
      <dgm:spPr/>
      <dgm:t>
        <a:bodyPr/>
        <a:lstStyle/>
        <a:p>
          <a:r>
            <a:rPr lang="en-GB" dirty="0"/>
            <a:t>Run a fingerprint analysis on the paper with </a:t>
          </a:r>
          <a:r>
            <a:rPr lang="en-US" dirty="0"/>
            <a:t>1BsHJ7jE address and the other with 7v6yjcmq.onion</a:t>
          </a:r>
          <a:endParaRPr lang="en-GB" dirty="0"/>
        </a:p>
      </dgm:t>
    </dgm:pt>
    <dgm:pt modelId="{5E45A74A-2D26-4092-8856-B3C6D5FBBDC0}" type="parTrans" cxnId="{C768C106-577E-4C20-8F6D-252A2DA6C7F4}">
      <dgm:prSet/>
      <dgm:spPr/>
      <dgm:t>
        <a:bodyPr/>
        <a:lstStyle/>
        <a:p>
          <a:endParaRPr lang="en-GB"/>
        </a:p>
      </dgm:t>
    </dgm:pt>
    <dgm:pt modelId="{2D60E6DA-680E-4B62-B1DC-9F60ADB8E4CF}" type="sibTrans" cxnId="{C768C106-577E-4C20-8F6D-252A2DA6C7F4}">
      <dgm:prSet/>
      <dgm:spPr/>
      <dgm:t>
        <a:bodyPr/>
        <a:lstStyle/>
        <a:p>
          <a:endParaRPr lang="en-GB"/>
        </a:p>
      </dgm:t>
    </dgm:pt>
    <dgm:pt modelId="{7AA2D818-0846-4412-A67B-4B8F9F1744AB}">
      <dgm:prSet/>
      <dgm:spPr/>
      <dgm:t>
        <a:bodyPr/>
        <a:lstStyle/>
        <a:p>
          <a:r>
            <a:rPr lang="en-GB" dirty="0"/>
            <a:t>Blockonomics.com explorer’s address watcher and subscribe to transaction notification email can be used to monitor further transactions occurrence on the 4 bitcoins addresses</a:t>
          </a:r>
        </a:p>
      </dgm:t>
    </dgm:pt>
    <dgm:pt modelId="{7473B899-C34B-46E2-B14B-18D2A437FBDE}" type="parTrans" cxnId="{E8EDB44F-04CB-41CB-B1AF-4BDDDF2DAC05}">
      <dgm:prSet/>
      <dgm:spPr/>
      <dgm:t>
        <a:bodyPr/>
        <a:lstStyle/>
        <a:p>
          <a:endParaRPr lang="en-GB"/>
        </a:p>
      </dgm:t>
    </dgm:pt>
    <dgm:pt modelId="{13CCBAC6-BAF7-4B1A-8A10-6C47FA9AD60D}" type="sibTrans" cxnId="{E8EDB44F-04CB-41CB-B1AF-4BDDDF2DAC05}">
      <dgm:prSet/>
      <dgm:spPr/>
      <dgm:t>
        <a:bodyPr/>
        <a:lstStyle/>
        <a:p>
          <a:endParaRPr lang="en-GB"/>
        </a:p>
      </dgm:t>
    </dgm:pt>
    <dgm:pt modelId="{12315859-2C33-413B-AAFF-31D2DC1AC237}" type="pres">
      <dgm:prSet presAssocID="{30730EC6-9581-4B91-8A5B-37590D4F3A3B}" presName="diagram" presStyleCnt="0">
        <dgm:presLayoutVars>
          <dgm:dir/>
          <dgm:resizeHandles val="exact"/>
        </dgm:presLayoutVars>
      </dgm:prSet>
      <dgm:spPr/>
    </dgm:pt>
    <dgm:pt modelId="{EB58F759-2014-49FA-A440-51C53AD21EB0}" type="pres">
      <dgm:prSet presAssocID="{000E6445-1629-4741-9F56-0182A145DE91}" presName="node" presStyleLbl="node1" presStyleIdx="0" presStyleCnt="5">
        <dgm:presLayoutVars>
          <dgm:bulletEnabled val="1"/>
        </dgm:presLayoutVars>
      </dgm:prSet>
      <dgm:spPr/>
    </dgm:pt>
    <dgm:pt modelId="{86A25CAF-E327-482B-A870-3F590C06E323}" type="pres">
      <dgm:prSet presAssocID="{D592C467-495E-4092-ADA2-C26A7EEB1F6C}" presName="sibTrans" presStyleCnt="0"/>
      <dgm:spPr/>
    </dgm:pt>
    <dgm:pt modelId="{C20959AD-BDB3-4BFD-9BB1-78ECF9EAC20D}" type="pres">
      <dgm:prSet presAssocID="{4FA3000A-A416-4055-847A-649CB8ACA77F}" presName="node" presStyleLbl="node1" presStyleIdx="1" presStyleCnt="5">
        <dgm:presLayoutVars>
          <dgm:bulletEnabled val="1"/>
        </dgm:presLayoutVars>
      </dgm:prSet>
      <dgm:spPr/>
    </dgm:pt>
    <dgm:pt modelId="{9C87B7D0-0B82-431F-B72C-9F28D57F7087}" type="pres">
      <dgm:prSet presAssocID="{2D60E6DA-680E-4B62-B1DC-9F60ADB8E4CF}" presName="sibTrans" presStyleCnt="0"/>
      <dgm:spPr/>
    </dgm:pt>
    <dgm:pt modelId="{0AF9B530-6BD9-42ED-BD33-D2CDE9DF2363}" type="pres">
      <dgm:prSet presAssocID="{91C842D0-2C17-4BE0-9741-8B8A0E205294}" presName="node" presStyleLbl="node1" presStyleIdx="2" presStyleCnt="5">
        <dgm:presLayoutVars>
          <dgm:bulletEnabled val="1"/>
        </dgm:presLayoutVars>
      </dgm:prSet>
      <dgm:spPr/>
    </dgm:pt>
    <dgm:pt modelId="{207A0AD8-F793-40C3-A037-67CF373E33FA}" type="pres">
      <dgm:prSet presAssocID="{D6F727BB-43CC-49A7-ACDA-0E458C7053B0}" presName="sibTrans" presStyleCnt="0"/>
      <dgm:spPr/>
    </dgm:pt>
    <dgm:pt modelId="{77CFDFCF-C913-494B-A2E5-BA1B618C99F0}" type="pres">
      <dgm:prSet presAssocID="{37F6CD86-4B81-4204-9A0A-BC3B6E0D2F1B}" presName="node" presStyleLbl="node1" presStyleIdx="3" presStyleCnt="5">
        <dgm:presLayoutVars>
          <dgm:bulletEnabled val="1"/>
        </dgm:presLayoutVars>
      </dgm:prSet>
      <dgm:spPr/>
    </dgm:pt>
    <dgm:pt modelId="{97F7F2B2-38E6-4F4E-84F9-5DF6B7A66232}" type="pres">
      <dgm:prSet presAssocID="{BA122660-53E9-470F-9064-B846F05325A6}" presName="sibTrans" presStyleCnt="0"/>
      <dgm:spPr/>
    </dgm:pt>
    <dgm:pt modelId="{04906177-8E9D-4649-9F4B-8B26048B9C83}" type="pres">
      <dgm:prSet presAssocID="{7AA2D818-0846-4412-A67B-4B8F9F1744AB}" presName="node" presStyleLbl="node1" presStyleIdx="4" presStyleCnt="5">
        <dgm:presLayoutVars>
          <dgm:bulletEnabled val="1"/>
        </dgm:presLayoutVars>
      </dgm:prSet>
      <dgm:spPr/>
    </dgm:pt>
  </dgm:ptLst>
  <dgm:cxnLst>
    <dgm:cxn modelId="{C768C106-577E-4C20-8F6D-252A2DA6C7F4}" srcId="{30730EC6-9581-4B91-8A5B-37590D4F3A3B}" destId="{4FA3000A-A416-4055-847A-649CB8ACA77F}" srcOrd="1" destOrd="0" parTransId="{5E45A74A-2D26-4092-8856-B3C6D5FBBDC0}" sibTransId="{2D60E6DA-680E-4B62-B1DC-9F60ADB8E4CF}"/>
    <dgm:cxn modelId="{24C3C924-4FD9-4A37-94EB-12CCE0296BBD}" type="presOf" srcId="{000E6445-1629-4741-9F56-0182A145DE91}" destId="{EB58F759-2014-49FA-A440-51C53AD21EB0}" srcOrd="0" destOrd="0" presId="urn:microsoft.com/office/officeart/2005/8/layout/default"/>
    <dgm:cxn modelId="{8CA0F32E-3AF3-42E0-8AE6-F8A4D9EE9A2A}" type="presOf" srcId="{4FA3000A-A416-4055-847A-649CB8ACA77F}" destId="{C20959AD-BDB3-4BFD-9BB1-78ECF9EAC20D}" srcOrd="0" destOrd="0" presId="urn:microsoft.com/office/officeart/2005/8/layout/default"/>
    <dgm:cxn modelId="{D4147B39-D8CF-45BA-93BF-457A0DDDA3A8}" srcId="{30730EC6-9581-4B91-8A5B-37590D4F3A3B}" destId="{91C842D0-2C17-4BE0-9741-8B8A0E205294}" srcOrd="2" destOrd="0" parTransId="{56B60BCF-FEFD-48B6-833E-E0F4DA5E977A}" sibTransId="{D6F727BB-43CC-49A7-ACDA-0E458C7053B0}"/>
    <dgm:cxn modelId="{E8EDB44F-04CB-41CB-B1AF-4BDDDF2DAC05}" srcId="{30730EC6-9581-4B91-8A5B-37590D4F3A3B}" destId="{7AA2D818-0846-4412-A67B-4B8F9F1744AB}" srcOrd="4" destOrd="0" parTransId="{7473B899-C34B-46E2-B14B-18D2A437FBDE}" sibTransId="{13CCBAC6-BAF7-4B1A-8A10-6C47FA9AD60D}"/>
    <dgm:cxn modelId="{EA575D71-8084-45D3-9F8C-4169162DB04D}" type="presOf" srcId="{91C842D0-2C17-4BE0-9741-8B8A0E205294}" destId="{0AF9B530-6BD9-42ED-BD33-D2CDE9DF2363}" srcOrd="0" destOrd="0" presId="urn:microsoft.com/office/officeart/2005/8/layout/default"/>
    <dgm:cxn modelId="{0A6FB6A3-FA84-4655-96D7-7AE22F46906E}" type="presOf" srcId="{30730EC6-9581-4B91-8A5B-37590D4F3A3B}" destId="{12315859-2C33-413B-AAFF-31D2DC1AC237}" srcOrd="0" destOrd="0" presId="urn:microsoft.com/office/officeart/2005/8/layout/default"/>
    <dgm:cxn modelId="{1C3351C9-99F9-41A4-9A40-6A59AE3D36C4}" srcId="{30730EC6-9581-4B91-8A5B-37590D4F3A3B}" destId="{000E6445-1629-4741-9F56-0182A145DE91}" srcOrd="0" destOrd="0" parTransId="{A2EF42CF-F700-469A-BEC4-1170F3E81120}" sibTransId="{D592C467-495E-4092-ADA2-C26A7EEB1F6C}"/>
    <dgm:cxn modelId="{26619ECC-F0D1-4127-9165-93EF2761E392}" srcId="{30730EC6-9581-4B91-8A5B-37590D4F3A3B}" destId="{37F6CD86-4B81-4204-9A0A-BC3B6E0D2F1B}" srcOrd="3" destOrd="0" parTransId="{85BA6C09-C4B7-49B3-9AF0-1651C0368235}" sibTransId="{BA122660-53E9-470F-9064-B846F05325A6}"/>
    <dgm:cxn modelId="{389995DE-1C62-449F-874E-8404B35E01CF}" type="presOf" srcId="{37F6CD86-4B81-4204-9A0A-BC3B6E0D2F1B}" destId="{77CFDFCF-C913-494B-A2E5-BA1B618C99F0}" srcOrd="0" destOrd="0" presId="urn:microsoft.com/office/officeart/2005/8/layout/default"/>
    <dgm:cxn modelId="{A50234FA-CA68-4778-82A2-EDA990A4B2BB}" type="presOf" srcId="{7AA2D818-0846-4412-A67B-4B8F9F1744AB}" destId="{04906177-8E9D-4649-9F4B-8B26048B9C83}" srcOrd="0" destOrd="0" presId="urn:microsoft.com/office/officeart/2005/8/layout/default"/>
    <dgm:cxn modelId="{77548F2F-2B71-49E6-8E73-DF0EB6A8FDAF}" type="presParOf" srcId="{12315859-2C33-413B-AAFF-31D2DC1AC237}" destId="{EB58F759-2014-49FA-A440-51C53AD21EB0}" srcOrd="0" destOrd="0" presId="urn:microsoft.com/office/officeart/2005/8/layout/default"/>
    <dgm:cxn modelId="{854913D8-D5A9-4387-91F4-265923555A34}" type="presParOf" srcId="{12315859-2C33-413B-AAFF-31D2DC1AC237}" destId="{86A25CAF-E327-482B-A870-3F590C06E323}" srcOrd="1" destOrd="0" presId="urn:microsoft.com/office/officeart/2005/8/layout/default"/>
    <dgm:cxn modelId="{CF32F276-EAE4-444B-871B-84E3636F8E6F}" type="presParOf" srcId="{12315859-2C33-413B-AAFF-31D2DC1AC237}" destId="{C20959AD-BDB3-4BFD-9BB1-78ECF9EAC20D}" srcOrd="2" destOrd="0" presId="urn:microsoft.com/office/officeart/2005/8/layout/default"/>
    <dgm:cxn modelId="{9D033390-E6D6-4217-B0F7-66DC1D790CBF}" type="presParOf" srcId="{12315859-2C33-413B-AAFF-31D2DC1AC237}" destId="{9C87B7D0-0B82-431F-B72C-9F28D57F7087}" srcOrd="3" destOrd="0" presId="urn:microsoft.com/office/officeart/2005/8/layout/default"/>
    <dgm:cxn modelId="{631D04F8-15B8-41F3-8C68-2B0275FE1423}" type="presParOf" srcId="{12315859-2C33-413B-AAFF-31D2DC1AC237}" destId="{0AF9B530-6BD9-42ED-BD33-D2CDE9DF2363}" srcOrd="4" destOrd="0" presId="urn:microsoft.com/office/officeart/2005/8/layout/default"/>
    <dgm:cxn modelId="{6B64020C-ABF6-4A3E-8DE0-1C5547707450}" type="presParOf" srcId="{12315859-2C33-413B-AAFF-31D2DC1AC237}" destId="{207A0AD8-F793-40C3-A037-67CF373E33FA}" srcOrd="5" destOrd="0" presId="urn:microsoft.com/office/officeart/2005/8/layout/default"/>
    <dgm:cxn modelId="{64CC8D0A-2AFD-4D46-A788-E8C0531030AC}" type="presParOf" srcId="{12315859-2C33-413B-AAFF-31D2DC1AC237}" destId="{77CFDFCF-C913-494B-A2E5-BA1B618C99F0}" srcOrd="6" destOrd="0" presId="urn:microsoft.com/office/officeart/2005/8/layout/default"/>
    <dgm:cxn modelId="{859C320E-649B-4DB3-8761-C1510D0A8676}" type="presParOf" srcId="{12315859-2C33-413B-AAFF-31D2DC1AC237}" destId="{97F7F2B2-38E6-4F4E-84F9-5DF6B7A66232}" srcOrd="7" destOrd="0" presId="urn:microsoft.com/office/officeart/2005/8/layout/default"/>
    <dgm:cxn modelId="{4F2209FC-F209-42FF-8836-8DB450F60735}" type="presParOf" srcId="{12315859-2C33-413B-AAFF-31D2DC1AC237}" destId="{04906177-8E9D-4649-9F4B-8B26048B9C83}" srcOrd="8"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DB599-0C4F-4EF6-A00E-86C37CD681ED}">
      <dsp:nvSpPr>
        <dsp:cNvPr id="0" name=""/>
        <dsp:cNvSpPr/>
      </dsp:nvSpPr>
      <dsp:spPr>
        <a:xfrm>
          <a:off x="8458" y="1098903"/>
          <a:ext cx="2528148" cy="151688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The suspect, Jean</a:t>
          </a:r>
          <a:r>
            <a:rPr lang="en-GB" sz="1700" b="1" kern="1200" dirty="0"/>
            <a:t> </a:t>
          </a:r>
          <a:r>
            <a:rPr lang="en-GB" sz="1700" kern="1200" dirty="0"/>
            <a:t>was arrested by the Law enforcement</a:t>
          </a:r>
          <a:endParaRPr lang="en-US" sz="1700" kern="1200" dirty="0"/>
        </a:p>
      </dsp:txBody>
      <dsp:txXfrm>
        <a:off x="52886" y="1143331"/>
        <a:ext cx="2439292" cy="1428032"/>
      </dsp:txXfrm>
    </dsp:sp>
    <dsp:sp modelId="{68D68B9B-0BA5-4FB0-B63E-3F58A31BFE23}">
      <dsp:nvSpPr>
        <dsp:cNvPr id="0" name=""/>
        <dsp:cNvSpPr/>
      </dsp:nvSpPr>
      <dsp:spPr>
        <a:xfrm>
          <a:off x="2789421" y="1543857"/>
          <a:ext cx="535967" cy="62698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789421" y="1669253"/>
        <a:ext cx="375177" cy="376188"/>
      </dsp:txXfrm>
    </dsp:sp>
    <dsp:sp modelId="{DE877750-5FF1-4C19-9B73-8774119E9810}">
      <dsp:nvSpPr>
        <dsp:cNvPr id="0" name=""/>
        <dsp:cNvSpPr/>
      </dsp:nvSpPr>
      <dsp:spPr>
        <a:xfrm>
          <a:off x="3547865" y="1098903"/>
          <a:ext cx="2528148" cy="1516888"/>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Four Bitcoins Addresses allegedly connected to Jean </a:t>
          </a:r>
        </a:p>
        <a:p>
          <a:pPr marL="0" lvl="0" indent="0" algn="ctr" defTabSz="800100">
            <a:lnSpc>
              <a:spcPct val="90000"/>
            </a:lnSpc>
            <a:spcBef>
              <a:spcPct val="0"/>
            </a:spcBef>
            <a:spcAft>
              <a:spcPct val="35000"/>
            </a:spcAft>
            <a:buNone/>
          </a:pPr>
          <a:r>
            <a:rPr lang="en-GB" sz="1400" kern="1200" dirty="0"/>
            <a:t>.</a:t>
          </a:r>
          <a:endParaRPr lang="en-US" sz="1400" kern="1200" dirty="0"/>
        </a:p>
      </dsp:txBody>
      <dsp:txXfrm>
        <a:off x="3592293" y="1143331"/>
        <a:ext cx="2439292" cy="1428032"/>
      </dsp:txXfrm>
    </dsp:sp>
    <dsp:sp modelId="{8CDCD517-B9CE-42CC-8330-142FC8C59C41}">
      <dsp:nvSpPr>
        <dsp:cNvPr id="0" name=""/>
        <dsp:cNvSpPr/>
      </dsp:nvSpPr>
      <dsp:spPr>
        <a:xfrm>
          <a:off x="6328828" y="1543857"/>
          <a:ext cx="535967" cy="626980"/>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328828" y="1669253"/>
        <a:ext cx="375177" cy="376188"/>
      </dsp:txXfrm>
    </dsp:sp>
    <dsp:sp modelId="{4DE21FAC-F209-4510-B4B2-BA5E75D8D26D}">
      <dsp:nvSpPr>
        <dsp:cNvPr id="0" name=""/>
        <dsp:cNvSpPr/>
      </dsp:nvSpPr>
      <dsp:spPr>
        <a:xfrm>
          <a:off x="7087273" y="1098903"/>
          <a:ext cx="2528148" cy="1516888"/>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dirty="0"/>
            <a:t>7v6yjcmqem3jkjj2.onion from Paper evidence left in Police Post Box by unidentified person.</a:t>
          </a:r>
          <a:endParaRPr lang="en-US" sz="1700" kern="1200" dirty="0"/>
        </a:p>
      </dsp:txBody>
      <dsp:txXfrm>
        <a:off x="7131701" y="1143331"/>
        <a:ext cx="2439292" cy="142803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A3A2D9-149A-4BFE-927E-028A0EBB8458}">
      <dsp:nvSpPr>
        <dsp:cNvPr id="0" name=""/>
        <dsp:cNvSpPr/>
      </dsp:nvSpPr>
      <dsp:spPr>
        <a:xfrm>
          <a:off x="3318" y="252792"/>
          <a:ext cx="1796732" cy="10780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i="1" kern="1200"/>
            <a:t>https://bitcointalk.org/index.php?action=profile;u=680140 (no date) Available at: https://bitcointalk.org/index.php?action=profile;u=680140 (Accessed: March 19, 2023). </a:t>
          </a:r>
          <a:endParaRPr lang="en-US" sz="500" kern="1200"/>
        </a:p>
      </dsp:txBody>
      <dsp:txXfrm>
        <a:off x="3318" y="252792"/>
        <a:ext cx="1796732" cy="1078039"/>
      </dsp:txXfrm>
    </dsp:sp>
    <dsp:sp modelId="{0C4DB449-7C00-4227-8D65-93A9FBA5EFA6}">
      <dsp:nvSpPr>
        <dsp:cNvPr id="0" name=""/>
        <dsp:cNvSpPr/>
      </dsp:nvSpPr>
      <dsp:spPr>
        <a:xfrm>
          <a:off x="1979724" y="252792"/>
          <a:ext cx="1796732" cy="10780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i="1" kern="1200"/>
            <a:t>Bitcoin block explorer and API (no date) Bitcoin Block Explorer &amp; API - SoChain. Available at: https://chain.so/BTC (Accessed: March 19, 2023). </a:t>
          </a:r>
          <a:endParaRPr lang="en-US" sz="500" kern="1200"/>
        </a:p>
      </dsp:txBody>
      <dsp:txXfrm>
        <a:off x="1979724" y="252792"/>
        <a:ext cx="1796732" cy="1078039"/>
      </dsp:txXfrm>
    </dsp:sp>
    <dsp:sp modelId="{B7F71C96-A179-49B4-BCEF-31968148164D}">
      <dsp:nvSpPr>
        <dsp:cNvPr id="0" name=""/>
        <dsp:cNvSpPr/>
      </dsp:nvSpPr>
      <dsp:spPr>
        <a:xfrm>
          <a:off x="3956131" y="252792"/>
          <a:ext cx="1796732" cy="10780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i="1" kern="1200"/>
            <a:t>Blockchain Explorer - Bitcoin Tracker &amp; More | blockchain.com (no date). Available at: https://www.blockchain.com/explorer (Accessed: March 19, 2023). </a:t>
          </a:r>
          <a:endParaRPr lang="en-US" sz="500" kern="1200"/>
        </a:p>
      </dsp:txBody>
      <dsp:txXfrm>
        <a:off x="3956131" y="252792"/>
        <a:ext cx="1796732" cy="1078039"/>
      </dsp:txXfrm>
    </dsp:sp>
    <dsp:sp modelId="{F06E9EAB-C42D-4350-8EF2-1A3E57F46259}">
      <dsp:nvSpPr>
        <dsp:cNvPr id="0" name=""/>
        <dsp:cNvSpPr/>
      </dsp:nvSpPr>
      <dsp:spPr>
        <a:xfrm>
          <a:off x="5932537" y="252792"/>
          <a:ext cx="1796732" cy="10780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i="1" kern="1200"/>
            <a:t>Blockchain Investigation Tool (no date) Breadcrumbs. Available at: https://www.breadcrumbs.app/reports/5644 (Accessed: March 19, 2023). </a:t>
          </a:r>
          <a:endParaRPr lang="en-US" sz="500" kern="1200"/>
        </a:p>
      </dsp:txBody>
      <dsp:txXfrm>
        <a:off x="5932537" y="252792"/>
        <a:ext cx="1796732" cy="1078039"/>
      </dsp:txXfrm>
    </dsp:sp>
    <dsp:sp modelId="{D7D03F08-5ABF-4079-86A2-B8D16D6432FE}">
      <dsp:nvSpPr>
        <dsp:cNvPr id="0" name=""/>
        <dsp:cNvSpPr/>
      </dsp:nvSpPr>
      <dsp:spPr>
        <a:xfrm>
          <a:off x="7908943" y="252792"/>
          <a:ext cx="1796732" cy="10780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i="1" kern="1200"/>
            <a:t>Chain of custody (2023) Wikipedia. Wikimedia Foundation. Available at: https://en.wikipedia.org/wiki/Chain_of_custody (Accessed: March 15, 2023). </a:t>
          </a:r>
          <a:endParaRPr lang="en-US" sz="500" kern="1200"/>
        </a:p>
      </dsp:txBody>
      <dsp:txXfrm>
        <a:off x="7908943" y="252792"/>
        <a:ext cx="1796732" cy="1078039"/>
      </dsp:txXfrm>
    </dsp:sp>
    <dsp:sp modelId="{9CA1E9EE-7F84-4F17-AEA8-82C91CF515A9}">
      <dsp:nvSpPr>
        <dsp:cNvPr id="0" name=""/>
        <dsp:cNvSpPr/>
      </dsp:nvSpPr>
      <dsp:spPr>
        <a:xfrm>
          <a:off x="3318" y="1510505"/>
          <a:ext cx="1796732" cy="10780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i="1" kern="1200"/>
            <a:t>Ciphertrace Inspector (no date). Available at: https://ciphertrace.com/wp-content/uploads/2020/05/Datasheet_CipherTrace_Inspector_Updated02272023.pdf (Accessed: March 15, 2023). </a:t>
          </a:r>
          <a:endParaRPr lang="en-US" sz="500" kern="1200"/>
        </a:p>
      </dsp:txBody>
      <dsp:txXfrm>
        <a:off x="3318" y="1510505"/>
        <a:ext cx="1796732" cy="1078039"/>
      </dsp:txXfrm>
    </dsp:sp>
    <dsp:sp modelId="{0E5FC351-716D-462B-A5EC-857680FBA428}">
      <dsp:nvSpPr>
        <dsp:cNvPr id="0" name=""/>
        <dsp:cNvSpPr/>
      </dsp:nvSpPr>
      <dsp:spPr>
        <a:xfrm>
          <a:off x="1979724" y="1510505"/>
          <a:ext cx="1796732" cy="10780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i="1" kern="1200"/>
            <a:t>https://www.cps.gov.uk/legal-guidance/admitting-evidence-under-sections-9-and-10-criminal-justice-act-1967</a:t>
          </a:r>
          <a:endParaRPr lang="en-US" sz="500" kern="1200"/>
        </a:p>
      </dsp:txBody>
      <dsp:txXfrm>
        <a:off x="1979724" y="1510505"/>
        <a:ext cx="1796732" cy="1078039"/>
      </dsp:txXfrm>
    </dsp:sp>
    <dsp:sp modelId="{9648C5A3-7229-4B8E-BB6E-74374F20FB71}">
      <dsp:nvSpPr>
        <dsp:cNvPr id="0" name=""/>
        <dsp:cNvSpPr/>
      </dsp:nvSpPr>
      <dsp:spPr>
        <a:xfrm>
          <a:off x="3956131" y="1510505"/>
          <a:ext cx="1796732" cy="10780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i="1" kern="1200"/>
            <a:t>Crystal. Available at: https://explorer.crystalblockchain.com/visualization/4i7Vf4rZuyhYQOmn?x=-108.69412994384766&amp;y=-119.4714126586914&amp;k=0.9999284148216248 (Accessed: March 19, 2023). </a:t>
          </a:r>
          <a:endParaRPr lang="en-US" sz="500" kern="1200"/>
        </a:p>
      </dsp:txBody>
      <dsp:txXfrm>
        <a:off x="3956131" y="1510505"/>
        <a:ext cx="1796732" cy="1078039"/>
      </dsp:txXfrm>
    </dsp:sp>
    <dsp:sp modelId="{25A8E32C-198F-478B-87AE-3229CA86EF0E}">
      <dsp:nvSpPr>
        <dsp:cNvPr id="0" name=""/>
        <dsp:cNvSpPr/>
      </dsp:nvSpPr>
      <dsp:spPr>
        <a:xfrm>
          <a:off x="5932537" y="1510505"/>
          <a:ext cx="1796732" cy="10780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i="1" kern="1200"/>
            <a:t>Free design tool: Presentations, video, social media | CANVA (no date). Available at: https://www.canva.com/ (Accessed: March 19, 2023). </a:t>
          </a:r>
          <a:endParaRPr lang="en-US" sz="500" kern="1200"/>
        </a:p>
      </dsp:txBody>
      <dsp:txXfrm>
        <a:off x="5932537" y="1510505"/>
        <a:ext cx="1796732" cy="1078039"/>
      </dsp:txXfrm>
    </dsp:sp>
    <dsp:sp modelId="{971EABB0-2ADA-45FE-9FA1-6173D04F5223}">
      <dsp:nvSpPr>
        <dsp:cNvPr id="0" name=""/>
        <dsp:cNvSpPr/>
      </dsp:nvSpPr>
      <dsp:spPr>
        <a:xfrm>
          <a:off x="7908943" y="1510505"/>
          <a:ext cx="1796732" cy="10780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i="0" kern="1200"/>
            <a:t>Mabry, K.L. (2022) </a:t>
          </a:r>
          <a:r>
            <a:rPr lang="en-GB" sz="500" i="1" kern="1200"/>
            <a:t>Computer forensics: 5 advantages and disadvantages</a:t>
          </a:r>
          <a:r>
            <a:rPr lang="en-GB" sz="500" i="0" kern="1200"/>
            <a:t>, </a:t>
          </a:r>
          <a:r>
            <a:rPr lang="en-GB" sz="500" i="1" kern="1200"/>
            <a:t>SMB Security Operation Center</a:t>
          </a:r>
          <a:r>
            <a:rPr lang="en-GB" sz="500" i="0" kern="1200"/>
            <a:t>. Available at: https://sentreesystems.com/pros-and-cons-of-computer-forensics/#:~:text=The%20advantages%20are%20that%20it,and%20it%20can%20be%20expensive. (Accessed: March 21, 2023). </a:t>
          </a:r>
          <a:endParaRPr lang="en-US" sz="500" kern="1200"/>
        </a:p>
      </dsp:txBody>
      <dsp:txXfrm>
        <a:off x="7908943" y="1510505"/>
        <a:ext cx="1796732" cy="1078039"/>
      </dsp:txXfrm>
    </dsp:sp>
    <dsp:sp modelId="{D6A1F1DA-70DE-451B-935F-12F20CC22BC6}">
      <dsp:nvSpPr>
        <dsp:cNvPr id="0" name=""/>
        <dsp:cNvSpPr/>
      </dsp:nvSpPr>
      <dsp:spPr>
        <a:xfrm>
          <a:off x="3318" y="2768218"/>
          <a:ext cx="1796732" cy="10780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i="1" kern="1200"/>
            <a:t>Nakamoto, S., 2008. Bitcoin: A peer-to-peer electronic cash system. </a:t>
          </a:r>
          <a:r>
            <a:rPr lang="en-GB" sz="500" i="0" kern="1200"/>
            <a:t>Decentralized business review</a:t>
          </a:r>
          <a:r>
            <a:rPr lang="en-GB" sz="500" i="1" kern="1200"/>
            <a:t>, p.21260.</a:t>
          </a:r>
          <a:endParaRPr lang="en-US" sz="500" kern="1200"/>
        </a:p>
      </dsp:txBody>
      <dsp:txXfrm>
        <a:off x="3318" y="2768218"/>
        <a:ext cx="1796732" cy="1078039"/>
      </dsp:txXfrm>
    </dsp:sp>
    <dsp:sp modelId="{5A6B05DB-E9A7-4E84-BFF5-8783D93D6308}">
      <dsp:nvSpPr>
        <dsp:cNvPr id="0" name=""/>
        <dsp:cNvSpPr/>
      </dsp:nvSpPr>
      <dsp:spPr>
        <a:xfrm>
          <a:off x="1979724" y="2768218"/>
          <a:ext cx="1796732" cy="10780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i="0" kern="1200"/>
            <a:t>Raj, R. (2023) </a:t>
          </a:r>
          <a:r>
            <a:rPr lang="en-GB" sz="500" i="1" kern="1200"/>
            <a:t>How does blockchain work? - blockchain transaction - intellipaat</a:t>
          </a:r>
          <a:r>
            <a:rPr lang="en-GB" sz="500" i="0" kern="1200"/>
            <a:t>, </a:t>
          </a:r>
          <a:r>
            <a:rPr lang="en-GB" sz="500" i="1" kern="1200"/>
            <a:t>Intellipaat Blog</a:t>
          </a:r>
          <a:r>
            <a:rPr lang="en-GB" sz="500" i="0" kern="1200"/>
            <a:t>. Available at: https://intellipaat.com/blog/tutorial/blockchain-tutorial/how-does-blockchain-work/ (Accessed: March 21, 2023). </a:t>
          </a:r>
          <a:endParaRPr lang="en-US" sz="500" kern="1200"/>
        </a:p>
      </dsp:txBody>
      <dsp:txXfrm>
        <a:off x="1979724" y="2768218"/>
        <a:ext cx="1796732" cy="1078039"/>
      </dsp:txXfrm>
    </dsp:sp>
    <dsp:sp modelId="{4C3AA333-0024-4594-BD75-ECBA01728C49}">
      <dsp:nvSpPr>
        <dsp:cNvPr id="0" name=""/>
        <dsp:cNvSpPr/>
      </dsp:nvSpPr>
      <dsp:spPr>
        <a:xfrm>
          <a:off x="3956131" y="2768218"/>
          <a:ext cx="1796732" cy="10780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i="1" kern="1200"/>
            <a:t>Track bitcoin</a:t>
          </a:r>
          <a:r>
            <a:rPr lang="en-GB" sz="500" i="0" kern="1200"/>
            <a:t> (no date) </a:t>
          </a:r>
          <a:r>
            <a:rPr lang="en-GB" sz="500" i="1" kern="1200"/>
            <a:t>Blockonomics</a:t>
          </a:r>
          <a:r>
            <a:rPr lang="en-GB" sz="500" i="0" kern="1200"/>
            <a:t>. Available at: https://www.blockonomics.co/blockonomics#/addresswatcher (Accessed: March 23, 2023). </a:t>
          </a:r>
          <a:endParaRPr lang="en-US" sz="500" kern="1200"/>
        </a:p>
      </dsp:txBody>
      <dsp:txXfrm>
        <a:off x="3956131" y="2768218"/>
        <a:ext cx="1796732" cy="1078039"/>
      </dsp:txXfrm>
    </dsp:sp>
    <dsp:sp modelId="{412C5ABA-E004-4237-9C34-F80CD8361AED}">
      <dsp:nvSpPr>
        <dsp:cNvPr id="0" name=""/>
        <dsp:cNvSpPr/>
      </dsp:nvSpPr>
      <dsp:spPr>
        <a:xfrm>
          <a:off x="5932537" y="2768218"/>
          <a:ext cx="1796732" cy="10780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i="1" kern="1200"/>
            <a:t>Williams, J. (2012) ACPO Good Practice Guide for Digital Evidence [Preprint]. </a:t>
          </a:r>
          <a:endParaRPr lang="en-US" sz="500" kern="1200"/>
        </a:p>
      </dsp:txBody>
      <dsp:txXfrm>
        <a:off x="5932537" y="2768218"/>
        <a:ext cx="1796732" cy="1078039"/>
      </dsp:txXfrm>
    </dsp:sp>
    <dsp:sp modelId="{A0F9B4C9-18A7-47FD-81CA-1358DB9D15FB}">
      <dsp:nvSpPr>
        <dsp:cNvPr id="0" name=""/>
        <dsp:cNvSpPr/>
      </dsp:nvSpPr>
      <dsp:spPr>
        <a:xfrm>
          <a:off x="7908943" y="2768218"/>
          <a:ext cx="1796732" cy="10780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i="1" kern="1200"/>
            <a:t>7v6yjcmqem3jkjj2.Onion+ - onion search engine. Available at: https://onionengine.com/search.php?search=7v6yjcmqem3jkjj2.onion%2B&amp;submit=Search&amp;rt= (Accessed: March 19, 2023). </a:t>
          </a:r>
          <a:endParaRPr lang="en-US" sz="500" kern="1200"/>
        </a:p>
      </dsp:txBody>
      <dsp:txXfrm>
        <a:off x="7908943" y="2768218"/>
        <a:ext cx="1796732" cy="10780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3218A-4AB9-4691-92F4-27BD474E89F6}">
      <dsp:nvSpPr>
        <dsp:cNvPr id="0" name=""/>
        <dsp:cNvSpPr/>
      </dsp:nvSpPr>
      <dsp:spPr>
        <a:xfrm>
          <a:off x="127738" y="8195"/>
          <a:ext cx="1323913" cy="132391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28CF12-8CC4-447A-BDF1-F19375E5781F}">
      <dsp:nvSpPr>
        <dsp:cNvPr id="0" name=""/>
        <dsp:cNvSpPr/>
      </dsp:nvSpPr>
      <dsp:spPr>
        <a:xfrm>
          <a:off x="405759" y="286217"/>
          <a:ext cx="767869" cy="7678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4999C6-B59C-4750-99CC-D32C2B427B56}">
      <dsp:nvSpPr>
        <dsp:cNvPr id="0" name=""/>
        <dsp:cNvSpPr/>
      </dsp:nvSpPr>
      <dsp:spPr>
        <a:xfrm>
          <a:off x="1735347" y="8195"/>
          <a:ext cx="3120653" cy="1323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 laptop was used throughout the digital forensic investigation to browse and access the relevant OSINT used for this exercise.</a:t>
          </a:r>
          <a:endParaRPr lang="en-GB" sz="1600" kern="1200">
            <a:effectLst/>
            <a:latin typeface="Calibri" panose="020F0502020204030204" pitchFamily="34" charset="0"/>
            <a:ea typeface="Calibri" panose="020F0502020204030204" pitchFamily="34" charset="0"/>
            <a:cs typeface="Calibri" panose="020F0502020204030204" pitchFamily="34" charset="0"/>
          </a:endParaRPr>
        </a:p>
      </dsp:txBody>
      <dsp:txXfrm>
        <a:off x="1735347" y="8195"/>
        <a:ext cx="3120653" cy="1323913"/>
      </dsp:txXfrm>
    </dsp:sp>
    <dsp:sp modelId="{CB03E64C-102D-48F8-8AF2-252AD4698F39}">
      <dsp:nvSpPr>
        <dsp:cNvPr id="0" name=""/>
        <dsp:cNvSpPr/>
      </dsp:nvSpPr>
      <dsp:spPr>
        <a:xfrm>
          <a:off x="5399750" y="8195"/>
          <a:ext cx="1323913" cy="132391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F4C2F0-717E-43E0-9CCA-97052461CD7B}">
      <dsp:nvSpPr>
        <dsp:cNvPr id="0" name=""/>
        <dsp:cNvSpPr/>
      </dsp:nvSpPr>
      <dsp:spPr>
        <a:xfrm>
          <a:off x="5677772" y="286217"/>
          <a:ext cx="767869" cy="7678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580E10-BA01-4053-9C8E-DBA572173266}">
      <dsp:nvSpPr>
        <dsp:cNvPr id="0" name=""/>
        <dsp:cNvSpPr/>
      </dsp:nvSpPr>
      <dsp:spPr>
        <a:xfrm>
          <a:off x="7007360" y="8195"/>
          <a:ext cx="3120653" cy="1323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An external hard drive was used for the purpose of duplicating collected data and managing the chain of custody (Wikipedia, 2023). </a:t>
          </a:r>
          <a:endParaRPr lang="en-GB" sz="1600" kern="1200" dirty="0">
            <a:effectLst/>
            <a:latin typeface="Calibri" panose="020F0502020204030204" pitchFamily="34" charset="0"/>
            <a:ea typeface="Calibri" panose="020F0502020204030204" pitchFamily="34" charset="0"/>
            <a:cs typeface="Times New Roman" panose="02020603050405020304" pitchFamily="18" charset="0"/>
          </a:endParaRPr>
        </a:p>
      </dsp:txBody>
      <dsp:txXfrm>
        <a:off x="7007360" y="8195"/>
        <a:ext cx="3120653" cy="1323913"/>
      </dsp:txXfrm>
    </dsp:sp>
    <dsp:sp modelId="{EACDFB84-CA13-4D79-89D4-A0A12FDC2596}">
      <dsp:nvSpPr>
        <dsp:cNvPr id="0" name=""/>
        <dsp:cNvSpPr/>
      </dsp:nvSpPr>
      <dsp:spPr>
        <a:xfrm>
          <a:off x="127738" y="1877792"/>
          <a:ext cx="1323913" cy="132391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513C6D-3CC3-4538-9969-FCF6376DBE34}">
      <dsp:nvSpPr>
        <dsp:cNvPr id="0" name=""/>
        <dsp:cNvSpPr/>
      </dsp:nvSpPr>
      <dsp:spPr>
        <a:xfrm>
          <a:off x="405759" y="2155814"/>
          <a:ext cx="767869" cy="7678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B47927-041F-4EEB-9ECB-99E3CC82FC4C}">
      <dsp:nvSpPr>
        <dsp:cNvPr id="0" name=""/>
        <dsp:cNvSpPr/>
      </dsp:nvSpPr>
      <dsp:spPr>
        <a:xfrm>
          <a:off x="1735347" y="1877792"/>
          <a:ext cx="3120653" cy="1323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 contemporaneous notes were kept necessitating another investigator(s) to arrive at the same conclusion if the same process is followed (Williams, 2012).</a:t>
          </a:r>
          <a:endParaRPr lang="en-GB" sz="1600" kern="1200" dirty="0">
            <a:effectLst/>
            <a:latin typeface="Calibri" panose="020F0502020204030204" pitchFamily="34" charset="0"/>
            <a:ea typeface="Calibri" panose="020F0502020204030204" pitchFamily="34" charset="0"/>
            <a:cs typeface="Calibri" panose="020F0502020204030204" pitchFamily="34" charset="0"/>
          </a:endParaRPr>
        </a:p>
      </dsp:txBody>
      <dsp:txXfrm>
        <a:off x="1735347" y="1877792"/>
        <a:ext cx="3120653" cy="1323913"/>
      </dsp:txXfrm>
    </dsp:sp>
    <dsp:sp modelId="{997E9F47-B29C-4502-9307-8A51299F4C1D}">
      <dsp:nvSpPr>
        <dsp:cNvPr id="0" name=""/>
        <dsp:cNvSpPr/>
      </dsp:nvSpPr>
      <dsp:spPr>
        <a:xfrm>
          <a:off x="5399750" y="1877792"/>
          <a:ext cx="1323913" cy="132391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0B03FE-3ED8-42D7-9840-96821B20AC0E}">
      <dsp:nvSpPr>
        <dsp:cNvPr id="0" name=""/>
        <dsp:cNvSpPr/>
      </dsp:nvSpPr>
      <dsp:spPr>
        <a:xfrm>
          <a:off x="5677772" y="2155814"/>
          <a:ext cx="767869" cy="7678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DC0C31-CBF2-41AA-8C56-A3665B65660E}">
      <dsp:nvSpPr>
        <dsp:cNvPr id="0" name=""/>
        <dsp:cNvSpPr/>
      </dsp:nvSpPr>
      <dsp:spPr>
        <a:xfrm>
          <a:off x="6884671" y="1877792"/>
          <a:ext cx="3366030" cy="1323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GB" sz="1600" kern="1200" dirty="0"/>
            <a:t>Open Source Intelligence like </a:t>
          </a:r>
          <a:r>
            <a:rPr lang="en-GB" sz="1600" kern="1200" dirty="0" err="1"/>
            <a:t>Ciphertrace</a:t>
          </a:r>
          <a:r>
            <a:rPr lang="en-GB" sz="1600" kern="1200" dirty="0"/>
            <a:t>, Blockchain.com, Chain.so, explorer.crystalblockchain.com, breadcrumbs.com, blockchair.com , blocknomics.com etc</a:t>
          </a:r>
        </a:p>
      </dsp:txBody>
      <dsp:txXfrm>
        <a:off x="6884671" y="1877792"/>
        <a:ext cx="3366030" cy="13239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733E8-018A-4B61-AADA-8F5605E83717}">
      <dsp:nvSpPr>
        <dsp:cNvPr id="0" name=""/>
        <dsp:cNvSpPr/>
      </dsp:nvSpPr>
      <dsp:spPr>
        <a:xfrm>
          <a:off x="472618" y="391"/>
          <a:ext cx="2018289" cy="121097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Did Jean commit sensitive documents exfiltration? </a:t>
          </a:r>
          <a:endParaRPr lang="en-GB" sz="1500" kern="1200" dirty="0">
            <a:latin typeface="Calibri" panose="020F0502020204030204" pitchFamily="34" charset="0"/>
            <a:cs typeface="Calibri" panose="020F0502020204030204" pitchFamily="34" charset="0"/>
          </a:endParaRPr>
        </a:p>
      </dsp:txBody>
      <dsp:txXfrm>
        <a:off x="472618" y="391"/>
        <a:ext cx="2018289" cy="1210973"/>
      </dsp:txXfrm>
    </dsp:sp>
    <dsp:sp modelId="{EF0EAD02-BBE8-41D4-8AD4-C26EB066FAB6}">
      <dsp:nvSpPr>
        <dsp:cNvPr id="0" name=""/>
        <dsp:cNvSpPr/>
      </dsp:nvSpPr>
      <dsp:spPr>
        <a:xfrm>
          <a:off x="2692736" y="391"/>
          <a:ext cx="2018289" cy="1210973"/>
        </a:xfrm>
        <a:prstGeom prst="rect">
          <a:avLst/>
        </a:prstGeom>
        <a:solidFill>
          <a:schemeClr val="accent2">
            <a:hueOff val="-181920"/>
            <a:satOff val="-10491"/>
            <a:lumOff val="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Was any investigator paid to thwart the previous investigation?</a:t>
          </a:r>
          <a:endParaRPr lang="en-GB" sz="1500" kern="1200" dirty="0">
            <a:latin typeface="Calibri" panose="020F0502020204030204" pitchFamily="34" charset="0"/>
            <a:cs typeface="Calibri" panose="020F0502020204030204" pitchFamily="34" charset="0"/>
          </a:endParaRPr>
        </a:p>
      </dsp:txBody>
      <dsp:txXfrm>
        <a:off x="2692736" y="391"/>
        <a:ext cx="2018289" cy="1210973"/>
      </dsp:txXfrm>
    </dsp:sp>
    <dsp:sp modelId="{4A2971B5-F93B-4067-AD99-56A60FD44D53}">
      <dsp:nvSpPr>
        <dsp:cNvPr id="0" name=""/>
        <dsp:cNvSpPr/>
      </dsp:nvSpPr>
      <dsp:spPr>
        <a:xfrm>
          <a:off x="4912854" y="391"/>
          <a:ext cx="2018289" cy="1210973"/>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Is there any link between ownership of </a:t>
          </a:r>
          <a:r>
            <a:rPr lang="en-US" sz="1500" kern="1200" dirty="0" err="1"/>
            <a:t>Coingenie</a:t>
          </a:r>
          <a:r>
            <a:rPr lang="en-US" sz="1500" kern="1200" dirty="0"/>
            <a:t> profile and Jean? </a:t>
          </a:r>
          <a:endParaRPr lang="en-GB" sz="1500" kern="1200" dirty="0">
            <a:latin typeface="Calibri" panose="020F0502020204030204" pitchFamily="34" charset="0"/>
            <a:ea typeface="Calibri" panose="020F0502020204030204" pitchFamily="34" charset="0"/>
            <a:cs typeface="Times New Roman" panose="02020603050405020304" pitchFamily="18" charset="0"/>
          </a:endParaRPr>
        </a:p>
      </dsp:txBody>
      <dsp:txXfrm>
        <a:off x="4912854" y="391"/>
        <a:ext cx="2018289" cy="1210973"/>
      </dsp:txXfrm>
    </dsp:sp>
    <dsp:sp modelId="{88306AF5-FDBF-4538-B8E6-FC8E07CD545F}">
      <dsp:nvSpPr>
        <dsp:cNvPr id="0" name=""/>
        <dsp:cNvSpPr/>
      </dsp:nvSpPr>
      <dsp:spPr>
        <a:xfrm>
          <a:off x="7132972" y="391"/>
          <a:ext cx="2018289" cy="1210973"/>
        </a:xfrm>
        <a:prstGeom prst="rect">
          <a:avLst/>
        </a:prstGeom>
        <a:solidFill>
          <a:schemeClr val="accent2">
            <a:hueOff val="-545761"/>
            <a:satOff val="-31473"/>
            <a:lumOff val="3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Is there any connection between Bitcoin address 1BsHJ7jEr and Jean?</a:t>
          </a:r>
          <a:endParaRPr lang="en-GB" sz="1500" kern="1200" dirty="0">
            <a:effectLst/>
            <a:latin typeface="Calibri" panose="020F0502020204030204" pitchFamily="34" charset="0"/>
            <a:ea typeface="Calibri" panose="020F0502020204030204" pitchFamily="34" charset="0"/>
            <a:cs typeface="Calibri" panose="020F0502020204030204" pitchFamily="34" charset="0"/>
          </a:endParaRPr>
        </a:p>
      </dsp:txBody>
      <dsp:txXfrm>
        <a:off x="7132972" y="391"/>
        <a:ext cx="2018289" cy="1210973"/>
      </dsp:txXfrm>
    </dsp:sp>
    <dsp:sp modelId="{E95F5280-B378-4232-A868-DC76172F58AC}">
      <dsp:nvSpPr>
        <dsp:cNvPr id="0" name=""/>
        <dsp:cNvSpPr/>
      </dsp:nvSpPr>
      <dsp:spPr>
        <a:xfrm>
          <a:off x="472618" y="1413193"/>
          <a:ext cx="2018289" cy="1210973"/>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kern="1200"/>
            <a:t>Was Jean Paid to cover up for a wanted Criminal? </a:t>
          </a:r>
          <a:endParaRPr lang="en-GB" sz="1500" kern="1200"/>
        </a:p>
      </dsp:txBody>
      <dsp:txXfrm>
        <a:off x="472618" y="1413193"/>
        <a:ext cx="2018289" cy="1210973"/>
      </dsp:txXfrm>
    </dsp:sp>
    <dsp:sp modelId="{260BF681-34C5-4D25-A8BB-1BF7E8BB95E6}">
      <dsp:nvSpPr>
        <dsp:cNvPr id="0" name=""/>
        <dsp:cNvSpPr/>
      </dsp:nvSpPr>
      <dsp:spPr>
        <a:xfrm>
          <a:off x="2692736" y="1413193"/>
          <a:ext cx="2018289" cy="1210973"/>
        </a:xfrm>
        <a:prstGeom prst="rect">
          <a:avLst/>
        </a:prstGeom>
        <a:solidFill>
          <a:schemeClr val="accent2">
            <a:hueOff val="-909602"/>
            <a:satOff val="-52455"/>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Font typeface="+mj-lt"/>
            <a:buNone/>
          </a:pPr>
          <a:r>
            <a:rPr lang="en-US" sz="1500" kern="1200"/>
            <a:t>Is there any link between Jean and the fake documents on DocsRus? </a:t>
          </a:r>
          <a:endParaRPr lang="en-GB" sz="1500" kern="1200"/>
        </a:p>
        <a:p>
          <a:pPr marL="114300" lvl="1" indent="-114300" algn="l" defTabSz="533400">
            <a:lnSpc>
              <a:spcPct val="90000"/>
            </a:lnSpc>
            <a:spcBef>
              <a:spcPct val="0"/>
            </a:spcBef>
            <a:spcAft>
              <a:spcPct val="15000"/>
            </a:spcAft>
            <a:buChar char="•"/>
          </a:pPr>
          <a:endParaRPr lang="en-GB" sz="1200" kern="1200"/>
        </a:p>
      </dsp:txBody>
      <dsp:txXfrm>
        <a:off x="2692736" y="1413193"/>
        <a:ext cx="2018289" cy="1210973"/>
      </dsp:txXfrm>
    </dsp:sp>
    <dsp:sp modelId="{5AA3B422-051D-4C2C-B11E-C3867FF191AA}">
      <dsp:nvSpPr>
        <dsp:cNvPr id="0" name=""/>
        <dsp:cNvSpPr/>
      </dsp:nvSpPr>
      <dsp:spPr>
        <a:xfrm>
          <a:off x="4912854" y="1413193"/>
          <a:ext cx="2018289" cy="1210973"/>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Is there any connection between Jean and 7v6yjcmqem3jkjj2.onion server? </a:t>
          </a:r>
          <a:endParaRPr lang="en-GB" sz="1500" kern="1200" dirty="0"/>
        </a:p>
      </dsp:txBody>
      <dsp:txXfrm>
        <a:off x="4912854" y="1413193"/>
        <a:ext cx="2018289" cy="1210973"/>
      </dsp:txXfrm>
    </dsp:sp>
    <dsp:sp modelId="{63BD0AC0-E992-421B-967A-5FE9B804ECEB}">
      <dsp:nvSpPr>
        <dsp:cNvPr id="0" name=""/>
        <dsp:cNvSpPr/>
      </dsp:nvSpPr>
      <dsp:spPr>
        <a:xfrm>
          <a:off x="7132972" y="1413193"/>
          <a:ext cx="2018289" cy="1210973"/>
        </a:xfrm>
        <a:prstGeom prst="rect">
          <a:avLst/>
        </a:prstGeom>
        <a:solidFill>
          <a:schemeClr val="accent2">
            <a:hueOff val="-1273443"/>
            <a:satOff val="-73437"/>
            <a:lumOff val="7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kern="1200"/>
            <a:t>Are there any connections among the 4 Bitcoin addresses? </a:t>
          </a:r>
          <a:endParaRPr lang="en-GB" sz="1500" kern="1200"/>
        </a:p>
      </dsp:txBody>
      <dsp:txXfrm>
        <a:off x="7132972" y="1413193"/>
        <a:ext cx="2018289" cy="1210973"/>
      </dsp:txXfrm>
    </dsp:sp>
    <dsp:sp modelId="{EAAC9AFC-19DE-405B-AA43-51287DEE5ECC}">
      <dsp:nvSpPr>
        <dsp:cNvPr id="0" name=""/>
        <dsp:cNvSpPr/>
      </dsp:nvSpPr>
      <dsp:spPr>
        <a:xfrm>
          <a:off x="3802795" y="2825996"/>
          <a:ext cx="2018289" cy="121097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mj-lt"/>
            <a:buNone/>
          </a:pPr>
          <a:r>
            <a:rPr lang="en-US" sz="1500" kern="1200"/>
            <a:t>Is there any connection between Jean and the 3 new Bitcoin addresses? </a:t>
          </a:r>
          <a:endParaRPr lang="en-GB" sz="1500" kern="1200"/>
        </a:p>
      </dsp:txBody>
      <dsp:txXfrm>
        <a:off x="3802795" y="2825996"/>
        <a:ext cx="2018289" cy="12109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CD2BD1-63DF-4A96-9D40-79FEDEDA3FBA}">
      <dsp:nvSpPr>
        <dsp:cNvPr id="0" name=""/>
        <dsp:cNvSpPr/>
      </dsp:nvSpPr>
      <dsp:spPr>
        <a:xfrm rot="16200000">
          <a:off x="331" y="350799"/>
          <a:ext cx="2567358" cy="2567358"/>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This is the starting point of the transactions. There are 5 addresses that transferred 1.00100000BTC to 18g8vzLF2. They all belong to Poloniex exchange in Panama. </a:t>
          </a:r>
        </a:p>
      </dsp:txBody>
      <dsp:txXfrm rot="5400000">
        <a:off x="332" y="992637"/>
        <a:ext cx="2118070" cy="1283679"/>
      </dsp:txXfrm>
    </dsp:sp>
    <dsp:sp modelId="{050B558B-57E1-477E-BF33-85134628A210}">
      <dsp:nvSpPr>
        <dsp:cNvPr id="0" name=""/>
        <dsp:cNvSpPr/>
      </dsp:nvSpPr>
      <dsp:spPr>
        <a:xfrm rot="5400000">
          <a:off x="2727324" y="350799"/>
          <a:ext cx="2567358" cy="2567358"/>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t>This information was verified on blockchain.com, chain.so, bitcoinwhoswho.com and JSON</a:t>
          </a:r>
        </a:p>
      </dsp:txBody>
      <dsp:txXfrm rot="-5400000">
        <a:off x="3176613" y="992639"/>
        <a:ext cx="2118070" cy="12836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7AC9A-E2DC-48C0-987F-A9BCFFD7BAFB}">
      <dsp:nvSpPr>
        <dsp:cNvPr id="0" name=""/>
        <dsp:cNvSpPr/>
      </dsp:nvSpPr>
      <dsp:spPr>
        <a:xfrm>
          <a:off x="0" y="30712"/>
          <a:ext cx="3189859" cy="9486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b="1" i="0" kern="1200"/>
            <a:t>What is Bitcoin?</a:t>
          </a:r>
          <a:endParaRPr lang="en-US" sz="1100" kern="1200"/>
        </a:p>
      </dsp:txBody>
      <dsp:txXfrm>
        <a:off x="46308" y="77020"/>
        <a:ext cx="3097243" cy="856016"/>
      </dsp:txXfrm>
    </dsp:sp>
    <dsp:sp modelId="{3068A128-FDBD-470C-BAA3-EF7A92501551}">
      <dsp:nvSpPr>
        <dsp:cNvPr id="0" name=""/>
        <dsp:cNvSpPr/>
      </dsp:nvSpPr>
      <dsp:spPr>
        <a:xfrm>
          <a:off x="0" y="1011024"/>
          <a:ext cx="3189859" cy="9486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t>Bitcoin was created to function as peer-to-peer electronic cash. </a:t>
          </a:r>
          <a:endParaRPr lang="en-US" sz="1100" kern="1200" dirty="0"/>
        </a:p>
      </dsp:txBody>
      <dsp:txXfrm>
        <a:off x="46308" y="1057332"/>
        <a:ext cx="3097243" cy="856016"/>
      </dsp:txXfrm>
    </dsp:sp>
    <dsp:sp modelId="{A2A8E5DE-A465-4CD7-8A75-08F461AF3046}">
      <dsp:nvSpPr>
        <dsp:cNvPr id="0" name=""/>
        <dsp:cNvSpPr/>
      </dsp:nvSpPr>
      <dsp:spPr>
        <a:xfrm>
          <a:off x="0" y="1991336"/>
          <a:ext cx="3189859" cy="9486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a:t>Bitcoin is a chain of digital signatures that transfers ownership from one owner to the next by digitally signing a hash of the previous transaction and the public key of the next owner. (Nakamoto, 2008).</a:t>
          </a:r>
          <a:endParaRPr lang="en-US" sz="1100" kern="1200"/>
        </a:p>
      </dsp:txBody>
      <dsp:txXfrm>
        <a:off x="46308" y="2037644"/>
        <a:ext cx="3097243" cy="856016"/>
      </dsp:txXfrm>
    </dsp:sp>
    <dsp:sp modelId="{6143C9C1-BC43-42C7-BBF2-ABDF4932CDA2}">
      <dsp:nvSpPr>
        <dsp:cNvPr id="0" name=""/>
        <dsp:cNvSpPr/>
      </dsp:nvSpPr>
      <dsp:spPr>
        <a:xfrm>
          <a:off x="0" y="2971648"/>
          <a:ext cx="3189859" cy="9486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GB" sz="1100" kern="1200" dirty="0"/>
            <a:t>Bitcoin is not a physical currency, but rather a ledger of all transactions between Bitcoin addresses. These records are updated by the Bitcoin network participants and shared across nodes as balances increase and decrease. (Nakamoto, 2008).</a:t>
          </a:r>
          <a:endParaRPr lang="en-US" sz="1100" kern="1200" dirty="0"/>
        </a:p>
      </dsp:txBody>
      <dsp:txXfrm>
        <a:off x="46308" y="3017956"/>
        <a:ext cx="3097243" cy="8560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7AC9A-E2DC-48C0-987F-A9BCFFD7BAFB}">
      <dsp:nvSpPr>
        <dsp:cNvPr id="0" name=""/>
        <dsp:cNvSpPr/>
      </dsp:nvSpPr>
      <dsp:spPr>
        <a:xfrm>
          <a:off x="0" y="146251"/>
          <a:ext cx="3928504" cy="7210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1" i="0" kern="1200" dirty="0"/>
            <a:t>What is a Blockchain Wallet?</a:t>
          </a:r>
          <a:endParaRPr lang="en-US" sz="1400" kern="1200" dirty="0"/>
        </a:p>
      </dsp:txBody>
      <dsp:txXfrm>
        <a:off x="35197" y="181448"/>
        <a:ext cx="3858110" cy="650618"/>
      </dsp:txXfrm>
    </dsp:sp>
    <dsp:sp modelId="{3068A128-FDBD-470C-BAA3-EF7A92501551}">
      <dsp:nvSpPr>
        <dsp:cNvPr id="0" name=""/>
        <dsp:cNvSpPr/>
      </dsp:nvSpPr>
      <dsp:spPr>
        <a:xfrm>
          <a:off x="0" y="896064"/>
          <a:ext cx="3928504" cy="7210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b="0" i="0" kern="1200" dirty="0"/>
            <a:t>Blockchain Wallets are computer programs that allow users to monitor and transact cryptocurrencies, with transactions recorded in the blockchain and private and public keys stored in the wallet store. </a:t>
          </a:r>
          <a:r>
            <a:rPr lang="en-GB" sz="1000" kern="1200" dirty="0"/>
            <a:t>(Raj, 2023)</a:t>
          </a:r>
          <a:endParaRPr lang="en-US" sz="1000" kern="1200" dirty="0"/>
        </a:p>
      </dsp:txBody>
      <dsp:txXfrm>
        <a:off x="35197" y="931261"/>
        <a:ext cx="3858110" cy="650618"/>
      </dsp:txXfrm>
    </dsp:sp>
    <dsp:sp modelId="{E91F61B7-35EC-4BA6-8934-9FC933695AC8}">
      <dsp:nvSpPr>
        <dsp:cNvPr id="0" name=""/>
        <dsp:cNvSpPr/>
      </dsp:nvSpPr>
      <dsp:spPr>
        <a:xfrm>
          <a:off x="0" y="1663763"/>
          <a:ext cx="3928504" cy="7210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dirty="0"/>
            <a:t>Blockchain Sign up is done first and then the blockchain wallet login is required. These interactions are necessary to allow users to purchase or sell cryptocurrencies (Raj, 2023)</a:t>
          </a:r>
        </a:p>
      </dsp:txBody>
      <dsp:txXfrm>
        <a:off x="35197" y="1698960"/>
        <a:ext cx="3858110" cy="650618"/>
      </dsp:txXfrm>
    </dsp:sp>
    <dsp:sp modelId="{48AE871D-1942-45AF-9503-D24F1F9FAFDE}">
      <dsp:nvSpPr>
        <dsp:cNvPr id="0" name=""/>
        <dsp:cNvSpPr/>
      </dsp:nvSpPr>
      <dsp:spPr>
        <a:xfrm>
          <a:off x="0" y="2395689"/>
          <a:ext cx="3928504" cy="7210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endParaRPr lang="en-GB" sz="1000" kern="1200"/>
        </a:p>
      </dsp:txBody>
      <dsp:txXfrm>
        <a:off x="35197" y="2430886"/>
        <a:ext cx="3858110" cy="650618"/>
      </dsp:txXfrm>
    </dsp:sp>
    <dsp:sp modelId="{6D3AAF77-06E5-4E67-88B0-A5CC454FF79E}">
      <dsp:nvSpPr>
        <dsp:cNvPr id="0" name=""/>
        <dsp:cNvSpPr/>
      </dsp:nvSpPr>
      <dsp:spPr>
        <a:xfrm>
          <a:off x="0" y="3951281"/>
          <a:ext cx="3928504" cy="7210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dirty="0">
              <a:latin typeface="Calibri" panose="020F0502020204030204"/>
            </a:rPr>
            <a:t>If a consensus is achieved, the block is accepted into the ledger and the new block containing data is added, if not, it is denied. This makes the blockchain transaction extremely secure. (Raj, 2023)</a:t>
          </a:r>
        </a:p>
      </dsp:txBody>
      <dsp:txXfrm>
        <a:off x="35197" y="3986478"/>
        <a:ext cx="3858110" cy="650618"/>
      </dsp:txXfrm>
    </dsp:sp>
    <dsp:sp modelId="{4A741D6A-865A-418B-BCD1-069BB1AC5AAA}">
      <dsp:nvSpPr>
        <dsp:cNvPr id="0" name=""/>
        <dsp:cNvSpPr/>
      </dsp:nvSpPr>
      <dsp:spPr>
        <a:xfrm>
          <a:off x="0" y="3174536"/>
          <a:ext cx="3928504" cy="7210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GB" sz="1000" kern="1200" dirty="0">
              <a:latin typeface="Calibri" panose="020F0502020204030204"/>
            </a:rPr>
            <a:t>Blockchains use a distributed consensus model to validate and add blocks, allowing them to function as distributed ledgers without central authority.</a:t>
          </a:r>
        </a:p>
      </dsp:txBody>
      <dsp:txXfrm>
        <a:off x="35197" y="3209733"/>
        <a:ext cx="3858110" cy="6506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56773-8AD0-425A-B539-4D03D5C82C56}">
      <dsp:nvSpPr>
        <dsp:cNvPr id="0" name=""/>
        <dsp:cNvSpPr/>
      </dsp:nvSpPr>
      <dsp:spPr>
        <a:xfrm>
          <a:off x="0" y="39499"/>
          <a:ext cx="2112690" cy="12676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1" kern="1200"/>
            <a:t>Time-consuming process</a:t>
          </a:r>
        </a:p>
        <a:p>
          <a:pPr marL="0" lvl="0" indent="0" algn="ctr" defTabSz="488950">
            <a:lnSpc>
              <a:spcPct val="90000"/>
            </a:lnSpc>
            <a:spcBef>
              <a:spcPct val="0"/>
            </a:spcBef>
            <a:spcAft>
              <a:spcPct val="35000"/>
            </a:spcAft>
            <a:buNone/>
          </a:pPr>
          <a:r>
            <a:rPr lang="en-GB" sz="1100" b="0" i="0" kern="1200"/>
            <a:t>Computer forensics can take days or weeks to collect and analyse data, making it difficult to solve crimes.</a:t>
          </a:r>
          <a:endParaRPr lang="en-GB" sz="1100" kern="1200"/>
        </a:p>
      </dsp:txBody>
      <dsp:txXfrm>
        <a:off x="0" y="39499"/>
        <a:ext cx="2112690" cy="1267614"/>
      </dsp:txXfrm>
    </dsp:sp>
    <dsp:sp modelId="{F43DCC5B-5B0D-4A8E-A05A-D2A10DFAB919}">
      <dsp:nvSpPr>
        <dsp:cNvPr id="0" name=""/>
        <dsp:cNvSpPr/>
      </dsp:nvSpPr>
      <dsp:spPr>
        <a:xfrm>
          <a:off x="2323959" y="39499"/>
          <a:ext cx="2112690" cy="12676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1" kern="1200"/>
            <a:t>Requires specialized skills and knowledge</a:t>
          </a:r>
        </a:p>
        <a:p>
          <a:pPr marL="0" lvl="0" indent="0" algn="ctr" defTabSz="488950">
            <a:lnSpc>
              <a:spcPct val="90000"/>
            </a:lnSpc>
            <a:spcBef>
              <a:spcPct val="0"/>
            </a:spcBef>
            <a:spcAft>
              <a:spcPct val="35000"/>
            </a:spcAft>
            <a:buNone/>
          </a:pPr>
          <a:r>
            <a:rPr lang="en-GB" sz="1100" b="0" i="0" kern="1200"/>
            <a:t>It is a process that uses specialised skills to collect, examine and report digital evidence to investigate crimes, and solve mysteries.</a:t>
          </a:r>
          <a:endParaRPr lang="en-GB" sz="1100" b="1" kern="1200"/>
        </a:p>
      </dsp:txBody>
      <dsp:txXfrm>
        <a:off x="2323959" y="39499"/>
        <a:ext cx="2112690" cy="1267614"/>
      </dsp:txXfrm>
    </dsp:sp>
    <dsp:sp modelId="{8F3E5E0D-5929-47A8-83AA-00419949D374}">
      <dsp:nvSpPr>
        <dsp:cNvPr id="0" name=""/>
        <dsp:cNvSpPr/>
      </dsp:nvSpPr>
      <dsp:spPr>
        <a:xfrm>
          <a:off x="4647919" y="39499"/>
          <a:ext cx="2112690" cy="12676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1" kern="1200" dirty="0"/>
            <a:t>Can be expensive</a:t>
          </a:r>
        </a:p>
        <a:p>
          <a:pPr marL="0" lvl="0" indent="0" algn="ctr" defTabSz="488950">
            <a:lnSpc>
              <a:spcPct val="90000"/>
            </a:lnSpc>
            <a:spcBef>
              <a:spcPct val="0"/>
            </a:spcBef>
            <a:spcAft>
              <a:spcPct val="35000"/>
            </a:spcAft>
            <a:buNone/>
          </a:pPr>
          <a:r>
            <a:rPr lang="en-GB" sz="1100" b="0" i="0" kern="1200" dirty="0"/>
            <a:t>Computer forensics is expensive and requires specialized equipment and software, and can take a long time to complete.</a:t>
          </a:r>
          <a:endParaRPr lang="en-GB" sz="1100" b="1" kern="1200" dirty="0"/>
        </a:p>
      </dsp:txBody>
      <dsp:txXfrm>
        <a:off x="4647919" y="39499"/>
        <a:ext cx="2112690" cy="1267614"/>
      </dsp:txXfrm>
    </dsp:sp>
    <dsp:sp modelId="{92683B19-A58F-4BC6-A998-7DEE65D97E95}">
      <dsp:nvSpPr>
        <dsp:cNvPr id="0" name=""/>
        <dsp:cNvSpPr/>
      </dsp:nvSpPr>
      <dsp:spPr>
        <a:xfrm>
          <a:off x="1161979" y="1518382"/>
          <a:ext cx="2112690" cy="12676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1" kern="1200"/>
            <a:t>May require court order to obtain evidence</a:t>
          </a:r>
        </a:p>
        <a:p>
          <a:pPr marL="0" lvl="0" indent="0" algn="ctr" defTabSz="488950">
            <a:lnSpc>
              <a:spcPct val="90000"/>
            </a:lnSpc>
            <a:spcBef>
              <a:spcPct val="0"/>
            </a:spcBef>
            <a:spcAft>
              <a:spcPct val="35000"/>
            </a:spcAft>
            <a:buNone/>
          </a:pPr>
          <a:r>
            <a:rPr lang="en-GB" sz="1100" b="0" i="0" kern="1200"/>
            <a:t>Delays in obtaining evidence can lead to the perpetrator destroying or tampering with it, and court orders can be difficult to obtain.</a:t>
          </a:r>
          <a:endParaRPr lang="en-US" sz="1100" b="1" kern="1200"/>
        </a:p>
      </dsp:txBody>
      <dsp:txXfrm>
        <a:off x="1161979" y="1518382"/>
        <a:ext cx="2112690" cy="1267614"/>
      </dsp:txXfrm>
    </dsp:sp>
    <dsp:sp modelId="{7DDA0545-B8B3-47EF-8D0C-99F861369E8A}">
      <dsp:nvSpPr>
        <dsp:cNvPr id="0" name=""/>
        <dsp:cNvSpPr/>
      </dsp:nvSpPr>
      <dsp:spPr>
        <a:xfrm>
          <a:off x="3485939" y="1518382"/>
          <a:ext cx="2112690" cy="12676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1" kern="1200" dirty="0"/>
            <a:t>Evidence can easily be destroyed or tampered with</a:t>
          </a:r>
        </a:p>
        <a:p>
          <a:pPr marL="0" lvl="0" indent="0" algn="ctr" defTabSz="488950">
            <a:lnSpc>
              <a:spcPct val="90000"/>
            </a:lnSpc>
            <a:spcBef>
              <a:spcPct val="0"/>
            </a:spcBef>
            <a:spcAft>
              <a:spcPct val="35000"/>
            </a:spcAft>
            <a:buNone/>
          </a:pPr>
          <a:r>
            <a:rPr lang="en-GB" sz="1100" b="0" i="0" kern="1200" dirty="0"/>
            <a:t>Suspects may delete files or destroy hard drives to prevent investigators from finding incriminating evidence, even if recovered </a:t>
          </a:r>
          <a:r>
            <a:rPr lang="en-GB" sz="1100" kern="1200" dirty="0"/>
            <a:t>(Mabry, 2022).</a:t>
          </a:r>
          <a:endParaRPr lang="en-GB" sz="1100" b="1" kern="1200" dirty="0"/>
        </a:p>
      </dsp:txBody>
      <dsp:txXfrm>
        <a:off x="3485939" y="1518382"/>
        <a:ext cx="2112690" cy="126761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733E8-018A-4B61-AADA-8F5605E83717}">
      <dsp:nvSpPr>
        <dsp:cNvPr id="0" name=""/>
        <dsp:cNvSpPr/>
      </dsp:nvSpPr>
      <dsp:spPr>
        <a:xfrm>
          <a:off x="477669" y="672"/>
          <a:ext cx="2015939" cy="120956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Did Jean commit sensitive documents exfiltration? </a:t>
          </a:r>
          <a:r>
            <a:rPr lang="en-GB" sz="1200" kern="1200" dirty="0"/>
            <a:t>No evidence of support from her previous employers.</a:t>
          </a:r>
          <a:endParaRPr lang="en-GB" sz="1200" kern="1200" dirty="0">
            <a:latin typeface="Calibri" panose="020F0502020204030204" pitchFamily="34" charset="0"/>
            <a:cs typeface="Calibri" panose="020F0502020204030204" pitchFamily="34" charset="0"/>
          </a:endParaRPr>
        </a:p>
      </dsp:txBody>
      <dsp:txXfrm>
        <a:off x="477669" y="672"/>
        <a:ext cx="2015939" cy="1209563"/>
      </dsp:txXfrm>
    </dsp:sp>
    <dsp:sp modelId="{EF0EAD02-BBE8-41D4-8AD4-C26EB066FAB6}">
      <dsp:nvSpPr>
        <dsp:cNvPr id="0" name=""/>
        <dsp:cNvSpPr/>
      </dsp:nvSpPr>
      <dsp:spPr>
        <a:xfrm>
          <a:off x="2695203" y="672"/>
          <a:ext cx="2015939" cy="1209563"/>
        </a:xfrm>
        <a:prstGeom prst="rect">
          <a:avLst/>
        </a:prstGeom>
        <a:solidFill>
          <a:schemeClr val="accent2">
            <a:hueOff val="-145536"/>
            <a:satOff val="-8393"/>
            <a:lumOff val="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Was any investigator paid to thwart the previous investigation?</a:t>
          </a:r>
          <a:r>
            <a:rPr lang="en-GB" sz="1200" kern="1200" dirty="0"/>
            <a:t> No evidence to support this claim by Jean.</a:t>
          </a:r>
          <a:endParaRPr lang="en-GB" sz="1200" kern="1200" dirty="0">
            <a:latin typeface="Calibri" panose="020F0502020204030204" pitchFamily="34" charset="0"/>
            <a:cs typeface="Calibri" panose="020F0502020204030204" pitchFamily="34" charset="0"/>
          </a:endParaRPr>
        </a:p>
      </dsp:txBody>
      <dsp:txXfrm>
        <a:off x="2695203" y="672"/>
        <a:ext cx="2015939" cy="1209563"/>
      </dsp:txXfrm>
    </dsp:sp>
    <dsp:sp modelId="{4A2971B5-F93B-4067-AD99-56A60FD44D53}">
      <dsp:nvSpPr>
        <dsp:cNvPr id="0" name=""/>
        <dsp:cNvSpPr/>
      </dsp:nvSpPr>
      <dsp:spPr>
        <a:xfrm>
          <a:off x="4912736" y="672"/>
          <a:ext cx="2015939" cy="1209563"/>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Is there any link between ownership of </a:t>
          </a:r>
          <a:r>
            <a:rPr lang="en-US" sz="1200" kern="1200" dirty="0" err="1"/>
            <a:t>Coingenie</a:t>
          </a:r>
          <a:r>
            <a:rPr lang="en-US" sz="1200" kern="1200" dirty="0"/>
            <a:t> profile and Jean?</a:t>
          </a:r>
          <a:r>
            <a:rPr lang="en-GB" sz="1200" kern="1200" dirty="0"/>
            <a:t> There was no evidence to proof that Jean is the owner.</a:t>
          </a:r>
          <a:r>
            <a:rPr lang="en-US" sz="1200" kern="1200" dirty="0"/>
            <a:t> </a:t>
          </a:r>
          <a:endParaRPr lang="en-GB" sz="1200" kern="1200" dirty="0">
            <a:latin typeface="Calibri" panose="020F0502020204030204" pitchFamily="34" charset="0"/>
            <a:ea typeface="Calibri" panose="020F0502020204030204" pitchFamily="34" charset="0"/>
            <a:cs typeface="Times New Roman" panose="02020603050405020304" pitchFamily="18" charset="0"/>
          </a:endParaRPr>
        </a:p>
      </dsp:txBody>
      <dsp:txXfrm>
        <a:off x="4912736" y="672"/>
        <a:ext cx="2015939" cy="1209563"/>
      </dsp:txXfrm>
    </dsp:sp>
    <dsp:sp modelId="{88306AF5-FDBF-4538-B8E6-FC8E07CD545F}">
      <dsp:nvSpPr>
        <dsp:cNvPr id="0" name=""/>
        <dsp:cNvSpPr/>
      </dsp:nvSpPr>
      <dsp:spPr>
        <a:xfrm>
          <a:off x="7130270" y="672"/>
          <a:ext cx="2015939" cy="1209563"/>
        </a:xfrm>
        <a:prstGeom prst="rect">
          <a:avLst/>
        </a:prstGeom>
        <a:solidFill>
          <a:schemeClr val="accent2">
            <a:hueOff val="-436609"/>
            <a:satOff val="-25178"/>
            <a:lumOff val="2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Is there any connection between Bitcoin address 1BsHJ7jEr and Jean? </a:t>
          </a:r>
          <a:r>
            <a:rPr lang="en-GB" sz="1200" kern="1200" dirty="0"/>
            <a:t>No provable connection.</a:t>
          </a:r>
          <a:endParaRPr lang="en-GB" sz="1200" kern="1200" dirty="0">
            <a:effectLst/>
            <a:latin typeface="Calibri" panose="020F0502020204030204" pitchFamily="34" charset="0"/>
            <a:ea typeface="Calibri" panose="020F0502020204030204" pitchFamily="34" charset="0"/>
            <a:cs typeface="Calibri" panose="020F0502020204030204" pitchFamily="34" charset="0"/>
          </a:endParaRPr>
        </a:p>
      </dsp:txBody>
      <dsp:txXfrm>
        <a:off x="7130270" y="672"/>
        <a:ext cx="2015939" cy="1209563"/>
      </dsp:txXfrm>
    </dsp:sp>
    <dsp:sp modelId="{E95F5280-B378-4232-A868-DC76172F58AC}">
      <dsp:nvSpPr>
        <dsp:cNvPr id="0" name=""/>
        <dsp:cNvSpPr/>
      </dsp:nvSpPr>
      <dsp:spPr>
        <a:xfrm>
          <a:off x="477669" y="1411830"/>
          <a:ext cx="2015939" cy="1209563"/>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en-US" sz="1200" kern="1200" dirty="0"/>
            <a:t>Was Jean Paid to cover up for a wanted Criminal? </a:t>
          </a:r>
          <a:r>
            <a:rPr lang="en-GB" sz="1200" kern="1200" dirty="0"/>
            <a:t>No evidence to support this claim by detective Holmes.</a:t>
          </a:r>
        </a:p>
      </dsp:txBody>
      <dsp:txXfrm>
        <a:off x="477669" y="1411830"/>
        <a:ext cx="2015939" cy="1209563"/>
      </dsp:txXfrm>
    </dsp:sp>
    <dsp:sp modelId="{260BF681-34C5-4D25-A8BB-1BF7E8BB95E6}">
      <dsp:nvSpPr>
        <dsp:cNvPr id="0" name=""/>
        <dsp:cNvSpPr/>
      </dsp:nvSpPr>
      <dsp:spPr>
        <a:xfrm>
          <a:off x="2695203" y="1411830"/>
          <a:ext cx="2015939" cy="1209563"/>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Font typeface="+mj-lt"/>
            <a:buNone/>
          </a:pPr>
          <a:r>
            <a:rPr lang="en-US" sz="1200" kern="1200" dirty="0"/>
            <a:t>Is there any link between Jean and the fake documents on </a:t>
          </a:r>
          <a:r>
            <a:rPr lang="en-US" sz="1200" kern="1200" dirty="0" err="1"/>
            <a:t>DocsRus</a:t>
          </a:r>
          <a:r>
            <a:rPr lang="en-US" sz="1200" kern="1200" dirty="0"/>
            <a:t>?</a:t>
          </a:r>
          <a:r>
            <a:rPr lang="en-GB" sz="1200" kern="1200" dirty="0"/>
            <a:t> No provable connection.</a:t>
          </a:r>
          <a:r>
            <a:rPr lang="en-US" sz="1200" kern="1200" dirty="0"/>
            <a:t> </a:t>
          </a:r>
          <a:endParaRPr lang="en-GB" sz="1200" kern="1200" dirty="0"/>
        </a:p>
        <a:p>
          <a:pPr marL="57150" lvl="1" indent="-57150" algn="l" defTabSz="400050">
            <a:lnSpc>
              <a:spcPct val="90000"/>
            </a:lnSpc>
            <a:spcBef>
              <a:spcPct val="0"/>
            </a:spcBef>
            <a:spcAft>
              <a:spcPct val="15000"/>
            </a:spcAft>
            <a:buChar char="•"/>
          </a:pPr>
          <a:endParaRPr lang="en-GB" sz="900" kern="1200"/>
        </a:p>
      </dsp:txBody>
      <dsp:txXfrm>
        <a:off x="2695203" y="1411830"/>
        <a:ext cx="2015939" cy="1209563"/>
      </dsp:txXfrm>
    </dsp:sp>
    <dsp:sp modelId="{5AA3B422-051D-4C2C-B11E-C3867FF191AA}">
      <dsp:nvSpPr>
        <dsp:cNvPr id="0" name=""/>
        <dsp:cNvSpPr/>
      </dsp:nvSpPr>
      <dsp:spPr>
        <a:xfrm>
          <a:off x="4912736" y="1411830"/>
          <a:ext cx="2015939" cy="1209563"/>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Is there any connection between Jean and 7v6yjcmqem3jkjj2.onion server? </a:t>
          </a:r>
          <a:r>
            <a:rPr lang="en-GB" sz="1200" kern="1200" dirty="0"/>
            <a:t>No provable connection.</a:t>
          </a:r>
        </a:p>
      </dsp:txBody>
      <dsp:txXfrm>
        <a:off x="4912736" y="1411830"/>
        <a:ext cx="2015939" cy="1209563"/>
      </dsp:txXfrm>
    </dsp:sp>
    <dsp:sp modelId="{63BD0AC0-E992-421B-967A-5FE9B804ECEB}">
      <dsp:nvSpPr>
        <dsp:cNvPr id="0" name=""/>
        <dsp:cNvSpPr/>
      </dsp:nvSpPr>
      <dsp:spPr>
        <a:xfrm>
          <a:off x="7130270" y="1411830"/>
          <a:ext cx="2015939" cy="1209563"/>
        </a:xfrm>
        <a:prstGeom prst="rect">
          <a:avLst/>
        </a:prstGeom>
        <a:solidFill>
          <a:schemeClr val="accent2">
            <a:hueOff val="-1018754"/>
            <a:satOff val="-58750"/>
            <a:lumOff val="60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en-US" sz="1200" kern="1200" dirty="0"/>
            <a:t>Are there any connections among the 4 Bitcoin addresses? </a:t>
          </a:r>
          <a:r>
            <a:rPr lang="en-GB" sz="1200" kern="1200" dirty="0"/>
            <a:t>There is only indirect transactional links among them.</a:t>
          </a:r>
        </a:p>
      </dsp:txBody>
      <dsp:txXfrm>
        <a:off x="7130270" y="1411830"/>
        <a:ext cx="2015939" cy="1209563"/>
      </dsp:txXfrm>
    </dsp:sp>
    <dsp:sp modelId="{EAAC9AFC-19DE-405B-AA43-51287DEE5ECC}">
      <dsp:nvSpPr>
        <dsp:cNvPr id="0" name=""/>
        <dsp:cNvSpPr/>
      </dsp:nvSpPr>
      <dsp:spPr>
        <a:xfrm>
          <a:off x="1484954" y="2709240"/>
          <a:ext cx="2015939" cy="1209563"/>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en-US" sz="1200" kern="1200" dirty="0"/>
            <a:t>Is there any connection between Jean and the 3 new Bitcoin addresses?</a:t>
          </a:r>
          <a:r>
            <a:rPr lang="en-GB" sz="1200" kern="1200" dirty="0"/>
            <a:t> No provable connection.</a:t>
          </a:r>
        </a:p>
        <a:p>
          <a:pPr marL="0" lvl="0" indent="0" algn="ctr" defTabSz="533400">
            <a:lnSpc>
              <a:spcPct val="90000"/>
            </a:lnSpc>
            <a:spcBef>
              <a:spcPct val="0"/>
            </a:spcBef>
            <a:spcAft>
              <a:spcPct val="35000"/>
            </a:spcAft>
            <a:buFont typeface="+mj-lt"/>
            <a:buNone/>
          </a:pPr>
          <a:r>
            <a:rPr lang="en-US" sz="1200" kern="1200" dirty="0"/>
            <a:t> </a:t>
          </a:r>
          <a:endParaRPr lang="en-GB" sz="1200" kern="1200" dirty="0"/>
        </a:p>
      </dsp:txBody>
      <dsp:txXfrm>
        <a:off x="1484954" y="2709240"/>
        <a:ext cx="2015939" cy="1209563"/>
      </dsp:txXfrm>
    </dsp:sp>
    <dsp:sp modelId="{2B00C804-F13D-418E-A9FD-83DCFC4A89C7}">
      <dsp:nvSpPr>
        <dsp:cNvPr id="0" name=""/>
        <dsp:cNvSpPr/>
      </dsp:nvSpPr>
      <dsp:spPr>
        <a:xfrm>
          <a:off x="5902099" y="2776081"/>
          <a:ext cx="2015939" cy="1213700"/>
        </a:xfrm>
        <a:prstGeom prst="rect">
          <a:avLst/>
        </a:prstGeom>
        <a:solidFill>
          <a:schemeClr val="accent2">
            <a:hueOff val="-1309827"/>
            <a:satOff val="-75535"/>
            <a:lumOff val="7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In conclusion, all evidences presented above could be classified as men’s rea which are not enough to convict a suspect and there is need for further investigations.</a:t>
          </a:r>
        </a:p>
      </dsp:txBody>
      <dsp:txXfrm>
        <a:off x="5902099" y="2776081"/>
        <a:ext cx="2015939" cy="1213700"/>
      </dsp:txXfrm>
    </dsp:sp>
    <dsp:sp modelId="{BC6BE76E-E7CF-4A31-8AC8-C7ED38E27107}">
      <dsp:nvSpPr>
        <dsp:cNvPr id="0" name=""/>
        <dsp:cNvSpPr/>
      </dsp:nvSpPr>
      <dsp:spPr>
        <a:xfrm>
          <a:off x="3664184" y="2738989"/>
          <a:ext cx="2015939" cy="117982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Detectives Holmes and team can subpoena the discovered exchanges and company for KYC of customers’ addresses traced to them.</a:t>
          </a:r>
        </a:p>
      </dsp:txBody>
      <dsp:txXfrm>
        <a:off x="3664184" y="2738989"/>
        <a:ext cx="2015939" cy="11798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58F759-2014-49FA-A440-51C53AD21EB0}">
      <dsp:nvSpPr>
        <dsp:cNvPr id="0" name=""/>
        <dsp:cNvSpPr/>
      </dsp:nvSpPr>
      <dsp:spPr>
        <a:xfrm>
          <a:off x="0" y="341471"/>
          <a:ext cx="2154555" cy="129273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 Obtain a warrant  to search her computer, cell phones and other digital footprints to help with the investigation.</a:t>
          </a:r>
          <a:endParaRPr lang="en-US" sz="1200" kern="1200" dirty="0"/>
        </a:p>
      </dsp:txBody>
      <dsp:txXfrm>
        <a:off x="0" y="341471"/>
        <a:ext cx="2154555" cy="1292733"/>
      </dsp:txXfrm>
    </dsp:sp>
    <dsp:sp modelId="{C20959AD-BDB3-4BFD-9BB1-78ECF9EAC20D}">
      <dsp:nvSpPr>
        <dsp:cNvPr id="0" name=""/>
        <dsp:cNvSpPr/>
      </dsp:nvSpPr>
      <dsp:spPr>
        <a:xfrm>
          <a:off x="2370010" y="341471"/>
          <a:ext cx="2154555" cy="129273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Run a fingerprint analysis on the paper with </a:t>
          </a:r>
          <a:r>
            <a:rPr lang="en-US" sz="1200" kern="1200" dirty="0"/>
            <a:t>1BsHJ7jE address and the other with 7v6yjcmq.onion</a:t>
          </a:r>
          <a:endParaRPr lang="en-GB" sz="1200" kern="1200" dirty="0"/>
        </a:p>
      </dsp:txBody>
      <dsp:txXfrm>
        <a:off x="2370010" y="341471"/>
        <a:ext cx="2154555" cy="1292733"/>
      </dsp:txXfrm>
    </dsp:sp>
    <dsp:sp modelId="{0AF9B530-6BD9-42ED-BD33-D2CDE9DF2363}">
      <dsp:nvSpPr>
        <dsp:cNvPr id="0" name=""/>
        <dsp:cNvSpPr/>
      </dsp:nvSpPr>
      <dsp:spPr>
        <a:xfrm>
          <a:off x="4740021" y="341471"/>
          <a:ext cx="2154555" cy="129273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Get legal means to request user’s KYC from the ISP that owns the discovered IP addresses</a:t>
          </a:r>
        </a:p>
      </dsp:txBody>
      <dsp:txXfrm>
        <a:off x="4740021" y="341471"/>
        <a:ext cx="2154555" cy="1292733"/>
      </dsp:txXfrm>
    </dsp:sp>
    <dsp:sp modelId="{77CFDFCF-C913-494B-A2E5-BA1B618C99F0}">
      <dsp:nvSpPr>
        <dsp:cNvPr id="0" name=""/>
        <dsp:cNvSpPr/>
      </dsp:nvSpPr>
      <dsp:spPr>
        <a:xfrm>
          <a:off x="1185005" y="1849659"/>
          <a:ext cx="2154555" cy="129273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Jean's written statement can be used as evidence in court in accordance with section 9 of criminal justice Acts 1967. (CPS,1967)</a:t>
          </a:r>
          <a:endParaRPr lang="en-US" sz="1200" kern="1200" dirty="0"/>
        </a:p>
      </dsp:txBody>
      <dsp:txXfrm>
        <a:off x="1185005" y="1849659"/>
        <a:ext cx="2154555" cy="1292733"/>
      </dsp:txXfrm>
    </dsp:sp>
    <dsp:sp modelId="{04906177-8E9D-4649-9F4B-8B26048B9C83}">
      <dsp:nvSpPr>
        <dsp:cNvPr id="0" name=""/>
        <dsp:cNvSpPr/>
      </dsp:nvSpPr>
      <dsp:spPr>
        <a:xfrm>
          <a:off x="3555015" y="1849659"/>
          <a:ext cx="2154555" cy="1292733"/>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Blockonomics.com explorer’s address watcher and subscribe to transaction notification email can be used to monitor further transactions occurrence on the 4 bitcoins addresses</a:t>
          </a:r>
        </a:p>
      </dsp:txBody>
      <dsp:txXfrm>
        <a:off x="3555015" y="1849659"/>
        <a:ext cx="2154555" cy="12927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504FF5-57F7-47C8-877B-620FD0E094EA}" type="datetimeFigureOut">
              <a:rPr lang="en-GB" smtClean="0"/>
              <a:t>24/03/2023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9C0ADF-0A48-4C06-8303-A3B4B72DD32B}" type="slidenum">
              <a:rPr lang="en-GB" smtClean="0"/>
              <a:t>‹#›</a:t>
            </a:fld>
            <a:endParaRPr lang="en-GB"/>
          </a:p>
        </p:txBody>
      </p:sp>
    </p:spTree>
    <p:extLst>
      <p:ext uri="{BB962C8B-B14F-4D97-AF65-F5344CB8AC3E}">
        <p14:creationId xmlns:p14="http://schemas.microsoft.com/office/powerpoint/2010/main" val="3331927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9C0ADF-0A48-4C06-8303-A3B4B72DD32B}" type="slidenum">
              <a:rPr lang="en-GB" smtClean="0"/>
              <a:t>1</a:t>
            </a:fld>
            <a:endParaRPr lang="en-GB"/>
          </a:p>
        </p:txBody>
      </p:sp>
    </p:spTree>
    <p:extLst>
      <p:ext uri="{BB962C8B-B14F-4D97-AF65-F5344CB8AC3E}">
        <p14:creationId xmlns:p14="http://schemas.microsoft.com/office/powerpoint/2010/main" val="125898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D9C30-C7AE-DCF4-5A6C-ABC79BF486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3EDAE31-99DA-5DF3-DE87-8DD2FE4CC6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9D532DA-B69E-B914-6922-A6F38C3D681E}"/>
              </a:ext>
            </a:extLst>
          </p:cNvPr>
          <p:cNvSpPr>
            <a:spLocks noGrp="1"/>
          </p:cNvSpPr>
          <p:nvPr>
            <p:ph type="dt" sz="half" idx="10"/>
          </p:nvPr>
        </p:nvSpPr>
        <p:spPr/>
        <p:txBody>
          <a:bodyPr/>
          <a:lstStyle/>
          <a:p>
            <a:fld id="{FFD5E4C4-EAFD-457F-95AD-4099B857D9AB}" type="datetimeFigureOut">
              <a:rPr lang="en-GB" smtClean="0"/>
              <a:t>24/03/2023</a:t>
            </a:fld>
            <a:endParaRPr lang="en-GB"/>
          </a:p>
        </p:txBody>
      </p:sp>
      <p:sp>
        <p:nvSpPr>
          <p:cNvPr id="5" name="Footer Placeholder 4">
            <a:extLst>
              <a:ext uri="{FF2B5EF4-FFF2-40B4-BE49-F238E27FC236}">
                <a16:creationId xmlns:a16="http://schemas.microsoft.com/office/drawing/2014/main" id="{DBAE6D0E-17C1-93D9-D1F3-F6B03E8B06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5923B3-D2A8-E699-4F02-3C3321E7F163}"/>
              </a:ext>
            </a:extLst>
          </p:cNvPr>
          <p:cNvSpPr>
            <a:spLocks noGrp="1"/>
          </p:cNvSpPr>
          <p:nvPr>
            <p:ph type="sldNum" sz="quarter" idx="12"/>
          </p:nvPr>
        </p:nvSpPr>
        <p:spPr/>
        <p:txBody>
          <a:bodyPr/>
          <a:lstStyle/>
          <a:p>
            <a:fld id="{0FD57DF5-E824-4797-80AE-76EB126FCE33}" type="slidenum">
              <a:rPr lang="en-GB" smtClean="0"/>
              <a:t>‹#›</a:t>
            </a:fld>
            <a:endParaRPr lang="en-GB"/>
          </a:p>
        </p:txBody>
      </p:sp>
    </p:spTree>
    <p:extLst>
      <p:ext uri="{BB962C8B-B14F-4D97-AF65-F5344CB8AC3E}">
        <p14:creationId xmlns:p14="http://schemas.microsoft.com/office/powerpoint/2010/main" val="2713061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B62D3-617E-954F-98DB-09684408013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FB59EE7-BF7A-14FC-3CEE-09C0771F8D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9F1B15-2FA8-E211-2E5C-E965A58D6547}"/>
              </a:ext>
            </a:extLst>
          </p:cNvPr>
          <p:cNvSpPr>
            <a:spLocks noGrp="1"/>
          </p:cNvSpPr>
          <p:nvPr>
            <p:ph type="dt" sz="half" idx="10"/>
          </p:nvPr>
        </p:nvSpPr>
        <p:spPr/>
        <p:txBody>
          <a:bodyPr/>
          <a:lstStyle/>
          <a:p>
            <a:fld id="{FFD5E4C4-EAFD-457F-95AD-4099B857D9AB}" type="datetimeFigureOut">
              <a:rPr lang="en-GB" smtClean="0"/>
              <a:t>24/03/2023</a:t>
            </a:fld>
            <a:endParaRPr lang="en-GB"/>
          </a:p>
        </p:txBody>
      </p:sp>
      <p:sp>
        <p:nvSpPr>
          <p:cNvPr id="5" name="Footer Placeholder 4">
            <a:extLst>
              <a:ext uri="{FF2B5EF4-FFF2-40B4-BE49-F238E27FC236}">
                <a16:creationId xmlns:a16="http://schemas.microsoft.com/office/drawing/2014/main" id="{FBF5E50A-7A73-AFA8-9182-C65FF5FF9A3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F97525-DE9E-9075-6916-7BB877FBF557}"/>
              </a:ext>
            </a:extLst>
          </p:cNvPr>
          <p:cNvSpPr>
            <a:spLocks noGrp="1"/>
          </p:cNvSpPr>
          <p:nvPr>
            <p:ph type="sldNum" sz="quarter" idx="12"/>
          </p:nvPr>
        </p:nvSpPr>
        <p:spPr/>
        <p:txBody>
          <a:bodyPr/>
          <a:lstStyle/>
          <a:p>
            <a:fld id="{0FD57DF5-E824-4797-80AE-76EB126FCE33}" type="slidenum">
              <a:rPr lang="en-GB" smtClean="0"/>
              <a:t>‹#›</a:t>
            </a:fld>
            <a:endParaRPr lang="en-GB"/>
          </a:p>
        </p:txBody>
      </p:sp>
    </p:spTree>
    <p:extLst>
      <p:ext uri="{BB962C8B-B14F-4D97-AF65-F5344CB8AC3E}">
        <p14:creationId xmlns:p14="http://schemas.microsoft.com/office/powerpoint/2010/main" val="3546383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1BDEFE-4953-D084-7235-1FBB9E1406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0925B8-7EF4-3EAA-C81F-127E7483C2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C72B3C3-9A9B-C4E0-1465-F9E980A54472}"/>
              </a:ext>
            </a:extLst>
          </p:cNvPr>
          <p:cNvSpPr>
            <a:spLocks noGrp="1"/>
          </p:cNvSpPr>
          <p:nvPr>
            <p:ph type="dt" sz="half" idx="10"/>
          </p:nvPr>
        </p:nvSpPr>
        <p:spPr/>
        <p:txBody>
          <a:bodyPr/>
          <a:lstStyle/>
          <a:p>
            <a:fld id="{FFD5E4C4-EAFD-457F-95AD-4099B857D9AB}" type="datetimeFigureOut">
              <a:rPr lang="en-GB" smtClean="0"/>
              <a:t>24/03/2023</a:t>
            </a:fld>
            <a:endParaRPr lang="en-GB"/>
          </a:p>
        </p:txBody>
      </p:sp>
      <p:sp>
        <p:nvSpPr>
          <p:cNvPr id="5" name="Footer Placeholder 4">
            <a:extLst>
              <a:ext uri="{FF2B5EF4-FFF2-40B4-BE49-F238E27FC236}">
                <a16:creationId xmlns:a16="http://schemas.microsoft.com/office/drawing/2014/main" id="{042D84EB-04BB-EA6A-A15C-1BBB4F5DB3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E7CD54-36A8-9E46-C9F0-BBC88D8A506E}"/>
              </a:ext>
            </a:extLst>
          </p:cNvPr>
          <p:cNvSpPr>
            <a:spLocks noGrp="1"/>
          </p:cNvSpPr>
          <p:nvPr>
            <p:ph type="sldNum" sz="quarter" idx="12"/>
          </p:nvPr>
        </p:nvSpPr>
        <p:spPr/>
        <p:txBody>
          <a:bodyPr/>
          <a:lstStyle/>
          <a:p>
            <a:fld id="{0FD57DF5-E824-4797-80AE-76EB126FCE33}" type="slidenum">
              <a:rPr lang="en-GB" smtClean="0"/>
              <a:t>‹#›</a:t>
            </a:fld>
            <a:endParaRPr lang="en-GB"/>
          </a:p>
        </p:txBody>
      </p:sp>
    </p:spTree>
    <p:extLst>
      <p:ext uri="{BB962C8B-B14F-4D97-AF65-F5344CB8AC3E}">
        <p14:creationId xmlns:p14="http://schemas.microsoft.com/office/powerpoint/2010/main" val="2044946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1D60-A44F-2563-B964-09C923D29E3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9BF48E0-6AEE-8B30-3A1F-ACD821C4A3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41765A-DCB0-FCE5-161D-E4E42D2448D4}"/>
              </a:ext>
            </a:extLst>
          </p:cNvPr>
          <p:cNvSpPr>
            <a:spLocks noGrp="1"/>
          </p:cNvSpPr>
          <p:nvPr>
            <p:ph type="dt" sz="half" idx="10"/>
          </p:nvPr>
        </p:nvSpPr>
        <p:spPr/>
        <p:txBody>
          <a:bodyPr/>
          <a:lstStyle/>
          <a:p>
            <a:fld id="{FFD5E4C4-EAFD-457F-95AD-4099B857D9AB}" type="datetimeFigureOut">
              <a:rPr lang="en-GB" smtClean="0"/>
              <a:t>24/03/2023</a:t>
            </a:fld>
            <a:endParaRPr lang="en-GB"/>
          </a:p>
        </p:txBody>
      </p:sp>
      <p:sp>
        <p:nvSpPr>
          <p:cNvPr id="5" name="Footer Placeholder 4">
            <a:extLst>
              <a:ext uri="{FF2B5EF4-FFF2-40B4-BE49-F238E27FC236}">
                <a16:creationId xmlns:a16="http://schemas.microsoft.com/office/drawing/2014/main" id="{E6CB705B-8DDC-603B-89FB-671A17961CE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8C4121-DFEF-F9A6-39A1-28E4844F9A90}"/>
              </a:ext>
            </a:extLst>
          </p:cNvPr>
          <p:cNvSpPr>
            <a:spLocks noGrp="1"/>
          </p:cNvSpPr>
          <p:nvPr>
            <p:ph type="sldNum" sz="quarter" idx="12"/>
          </p:nvPr>
        </p:nvSpPr>
        <p:spPr/>
        <p:txBody>
          <a:bodyPr/>
          <a:lstStyle/>
          <a:p>
            <a:fld id="{0FD57DF5-E824-4797-80AE-76EB126FCE33}" type="slidenum">
              <a:rPr lang="en-GB" smtClean="0"/>
              <a:t>‹#›</a:t>
            </a:fld>
            <a:endParaRPr lang="en-GB"/>
          </a:p>
        </p:txBody>
      </p:sp>
    </p:spTree>
    <p:extLst>
      <p:ext uri="{BB962C8B-B14F-4D97-AF65-F5344CB8AC3E}">
        <p14:creationId xmlns:p14="http://schemas.microsoft.com/office/powerpoint/2010/main" val="743669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A177B-AC2E-4DF2-CD33-0558D30DD4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4098C6D-3C6A-91F9-7E8A-52EC92F8C6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472FDB-E34E-1233-C75B-E5FCD2F51D87}"/>
              </a:ext>
            </a:extLst>
          </p:cNvPr>
          <p:cNvSpPr>
            <a:spLocks noGrp="1"/>
          </p:cNvSpPr>
          <p:nvPr>
            <p:ph type="dt" sz="half" idx="10"/>
          </p:nvPr>
        </p:nvSpPr>
        <p:spPr/>
        <p:txBody>
          <a:bodyPr/>
          <a:lstStyle/>
          <a:p>
            <a:fld id="{FFD5E4C4-EAFD-457F-95AD-4099B857D9AB}" type="datetimeFigureOut">
              <a:rPr lang="en-GB" smtClean="0"/>
              <a:t>24/03/2023</a:t>
            </a:fld>
            <a:endParaRPr lang="en-GB"/>
          </a:p>
        </p:txBody>
      </p:sp>
      <p:sp>
        <p:nvSpPr>
          <p:cNvPr id="5" name="Footer Placeholder 4">
            <a:extLst>
              <a:ext uri="{FF2B5EF4-FFF2-40B4-BE49-F238E27FC236}">
                <a16:creationId xmlns:a16="http://schemas.microsoft.com/office/drawing/2014/main" id="{4C3F4AD9-774E-A27B-BEC5-BD6C3FE832B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D07380-88AE-9A3A-FA60-854BE0DEB3ED}"/>
              </a:ext>
            </a:extLst>
          </p:cNvPr>
          <p:cNvSpPr>
            <a:spLocks noGrp="1"/>
          </p:cNvSpPr>
          <p:nvPr>
            <p:ph type="sldNum" sz="quarter" idx="12"/>
          </p:nvPr>
        </p:nvSpPr>
        <p:spPr/>
        <p:txBody>
          <a:bodyPr/>
          <a:lstStyle/>
          <a:p>
            <a:fld id="{0FD57DF5-E824-4797-80AE-76EB126FCE33}" type="slidenum">
              <a:rPr lang="en-GB" smtClean="0"/>
              <a:t>‹#›</a:t>
            </a:fld>
            <a:endParaRPr lang="en-GB"/>
          </a:p>
        </p:txBody>
      </p:sp>
    </p:spTree>
    <p:extLst>
      <p:ext uri="{BB962C8B-B14F-4D97-AF65-F5344CB8AC3E}">
        <p14:creationId xmlns:p14="http://schemas.microsoft.com/office/powerpoint/2010/main" val="3172226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1B8B1-5D35-6391-A468-3B8A9E48E81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D238B1E-09A3-565C-C483-6B47B0F3A4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7B4A124-6909-5DAE-724C-3AA7102B8B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7375416-52E1-D0B1-1205-5E27BA82E608}"/>
              </a:ext>
            </a:extLst>
          </p:cNvPr>
          <p:cNvSpPr>
            <a:spLocks noGrp="1"/>
          </p:cNvSpPr>
          <p:nvPr>
            <p:ph type="dt" sz="half" idx="10"/>
          </p:nvPr>
        </p:nvSpPr>
        <p:spPr/>
        <p:txBody>
          <a:bodyPr/>
          <a:lstStyle/>
          <a:p>
            <a:fld id="{FFD5E4C4-EAFD-457F-95AD-4099B857D9AB}" type="datetimeFigureOut">
              <a:rPr lang="en-GB" smtClean="0"/>
              <a:t>24/03/2023</a:t>
            </a:fld>
            <a:endParaRPr lang="en-GB"/>
          </a:p>
        </p:txBody>
      </p:sp>
      <p:sp>
        <p:nvSpPr>
          <p:cNvPr id="6" name="Footer Placeholder 5">
            <a:extLst>
              <a:ext uri="{FF2B5EF4-FFF2-40B4-BE49-F238E27FC236}">
                <a16:creationId xmlns:a16="http://schemas.microsoft.com/office/drawing/2014/main" id="{7EBD3A83-90F9-9D28-FFF3-B7EA2A2C3E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28462E-7917-1AA0-7035-8290C6FEBD33}"/>
              </a:ext>
            </a:extLst>
          </p:cNvPr>
          <p:cNvSpPr>
            <a:spLocks noGrp="1"/>
          </p:cNvSpPr>
          <p:nvPr>
            <p:ph type="sldNum" sz="quarter" idx="12"/>
          </p:nvPr>
        </p:nvSpPr>
        <p:spPr/>
        <p:txBody>
          <a:bodyPr/>
          <a:lstStyle/>
          <a:p>
            <a:fld id="{0FD57DF5-E824-4797-80AE-76EB126FCE33}" type="slidenum">
              <a:rPr lang="en-GB" smtClean="0"/>
              <a:t>‹#›</a:t>
            </a:fld>
            <a:endParaRPr lang="en-GB"/>
          </a:p>
        </p:txBody>
      </p:sp>
    </p:spTree>
    <p:extLst>
      <p:ext uri="{BB962C8B-B14F-4D97-AF65-F5344CB8AC3E}">
        <p14:creationId xmlns:p14="http://schemas.microsoft.com/office/powerpoint/2010/main" val="1245350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5147-CF50-6109-D78C-C2D1FD5118D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04F961D-41CD-A5E9-7114-5751BC798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F31396-98FA-5579-6E42-29A0E3B3D1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A6CA553-36AA-2595-6235-E5435D7EFC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0404D4-5AA2-6D48-CF5D-CAB81132F1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49CFA4E-634B-22EF-B176-B92FB7F6778E}"/>
              </a:ext>
            </a:extLst>
          </p:cNvPr>
          <p:cNvSpPr>
            <a:spLocks noGrp="1"/>
          </p:cNvSpPr>
          <p:nvPr>
            <p:ph type="dt" sz="half" idx="10"/>
          </p:nvPr>
        </p:nvSpPr>
        <p:spPr/>
        <p:txBody>
          <a:bodyPr/>
          <a:lstStyle/>
          <a:p>
            <a:fld id="{FFD5E4C4-EAFD-457F-95AD-4099B857D9AB}" type="datetimeFigureOut">
              <a:rPr lang="en-GB" smtClean="0"/>
              <a:t>24/03/2023</a:t>
            </a:fld>
            <a:endParaRPr lang="en-GB"/>
          </a:p>
        </p:txBody>
      </p:sp>
      <p:sp>
        <p:nvSpPr>
          <p:cNvPr id="8" name="Footer Placeholder 7">
            <a:extLst>
              <a:ext uri="{FF2B5EF4-FFF2-40B4-BE49-F238E27FC236}">
                <a16:creationId xmlns:a16="http://schemas.microsoft.com/office/drawing/2014/main" id="{73B7D15F-8A27-EBB8-AB02-22E406B2469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8ECC216-F5B5-A3DF-8E2B-021850FB30A2}"/>
              </a:ext>
            </a:extLst>
          </p:cNvPr>
          <p:cNvSpPr>
            <a:spLocks noGrp="1"/>
          </p:cNvSpPr>
          <p:nvPr>
            <p:ph type="sldNum" sz="quarter" idx="12"/>
          </p:nvPr>
        </p:nvSpPr>
        <p:spPr/>
        <p:txBody>
          <a:bodyPr/>
          <a:lstStyle/>
          <a:p>
            <a:fld id="{0FD57DF5-E824-4797-80AE-76EB126FCE33}" type="slidenum">
              <a:rPr lang="en-GB" smtClean="0"/>
              <a:t>‹#›</a:t>
            </a:fld>
            <a:endParaRPr lang="en-GB"/>
          </a:p>
        </p:txBody>
      </p:sp>
    </p:spTree>
    <p:extLst>
      <p:ext uri="{BB962C8B-B14F-4D97-AF65-F5344CB8AC3E}">
        <p14:creationId xmlns:p14="http://schemas.microsoft.com/office/powerpoint/2010/main" val="3077153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A870F-D525-6912-9F08-12A67FD4A21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4602D80-47B4-5E7B-CA02-46B1EF62D5D2}"/>
              </a:ext>
            </a:extLst>
          </p:cNvPr>
          <p:cNvSpPr>
            <a:spLocks noGrp="1"/>
          </p:cNvSpPr>
          <p:nvPr>
            <p:ph type="dt" sz="half" idx="10"/>
          </p:nvPr>
        </p:nvSpPr>
        <p:spPr/>
        <p:txBody>
          <a:bodyPr/>
          <a:lstStyle/>
          <a:p>
            <a:fld id="{FFD5E4C4-EAFD-457F-95AD-4099B857D9AB}" type="datetimeFigureOut">
              <a:rPr lang="en-GB" smtClean="0"/>
              <a:t>24/03/2023</a:t>
            </a:fld>
            <a:endParaRPr lang="en-GB"/>
          </a:p>
        </p:txBody>
      </p:sp>
      <p:sp>
        <p:nvSpPr>
          <p:cNvPr id="4" name="Footer Placeholder 3">
            <a:extLst>
              <a:ext uri="{FF2B5EF4-FFF2-40B4-BE49-F238E27FC236}">
                <a16:creationId xmlns:a16="http://schemas.microsoft.com/office/drawing/2014/main" id="{3536DE6D-2358-FCD3-072D-C1B9C790894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F256BAB-F3BE-341B-EA09-0E40839C5E48}"/>
              </a:ext>
            </a:extLst>
          </p:cNvPr>
          <p:cNvSpPr>
            <a:spLocks noGrp="1"/>
          </p:cNvSpPr>
          <p:nvPr>
            <p:ph type="sldNum" sz="quarter" idx="12"/>
          </p:nvPr>
        </p:nvSpPr>
        <p:spPr/>
        <p:txBody>
          <a:bodyPr/>
          <a:lstStyle/>
          <a:p>
            <a:fld id="{0FD57DF5-E824-4797-80AE-76EB126FCE33}" type="slidenum">
              <a:rPr lang="en-GB" smtClean="0"/>
              <a:t>‹#›</a:t>
            </a:fld>
            <a:endParaRPr lang="en-GB"/>
          </a:p>
        </p:txBody>
      </p:sp>
    </p:spTree>
    <p:extLst>
      <p:ext uri="{BB962C8B-B14F-4D97-AF65-F5344CB8AC3E}">
        <p14:creationId xmlns:p14="http://schemas.microsoft.com/office/powerpoint/2010/main" val="2285437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41904E-43FC-77CB-A285-64DB1707291A}"/>
              </a:ext>
            </a:extLst>
          </p:cNvPr>
          <p:cNvSpPr>
            <a:spLocks noGrp="1"/>
          </p:cNvSpPr>
          <p:nvPr>
            <p:ph type="dt" sz="half" idx="10"/>
          </p:nvPr>
        </p:nvSpPr>
        <p:spPr/>
        <p:txBody>
          <a:bodyPr/>
          <a:lstStyle/>
          <a:p>
            <a:fld id="{FFD5E4C4-EAFD-457F-95AD-4099B857D9AB}" type="datetimeFigureOut">
              <a:rPr lang="en-GB" smtClean="0"/>
              <a:t>24/03/2023</a:t>
            </a:fld>
            <a:endParaRPr lang="en-GB"/>
          </a:p>
        </p:txBody>
      </p:sp>
      <p:sp>
        <p:nvSpPr>
          <p:cNvPr id="3" name="Footer Placeholder 2">
            <a:extLst>
              <a:ext uri="{FF2B5EF4-FFF2-40B4-BE49-F238E27FC236}">
                <a16:creationId xmlns:a16="http://schemas.microsoft.com/office/drawing/2014/main" id="{0ADFCFDC-20CA-E859-4979-7EA2014561D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015B1CE-B71F-F1F6-45C2-1D2674D487F8}"/>
              </a:ext>
            </a:extLst>
          </p:cNvPr>
          <p:cNvSpPr>
            <a:spLocks noGrp="1"/>
          </p:cNvSpPr>
          <p:nvPr>
            <p:ph type="sldNum" sz="quarter" idx="12"/>
          </p:nvPr>
        </p:nvSpPr>
        <p:spPr/>
        <p:txBody>
          <a:bodyPr/>
          <a:lstStyle/>
          <a:p>
            <a:fld id="{0FD57DF5-E824-4797-80AE-76EB126FCE33}" type="slidenum">
              <a:rPr lang="en-GB" smtClean="0"/>
              <a:t>‹#›</a:t>
            </a:fld>
            <a:endParaRPr lang="en-GB"/>
          </a:p>
        </p:txBody>
      </p:sp>
    </p:spTree>
    <p:extLst>
      <p:ext uri="{BB962C8B-B14F-4D97-AF65-F5344CB8AC3E}">
        <p14:creationId xmlns:p14="http://schemas.microsoft.com/office/powerpoint/2010/main" val="3981090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0D71C-3552-1A39-7C78-48FB800A69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B1ECCBE-15B1-4303-CA24-BCF9576591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9BCEDA5-ECF4-949A-8C30-2604E82C31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5A471C-E910-B0A4-5578-BD834816E6E1}"/>
              </a:ext>
            </a:extLst>
          </p:cNvPr>
          <p:cNvSpPr>
            <a:spLocks noGrp="1"/>
          </p:cNvSpPr>
          <p:nvPr>
            <p:ph type="dt" sz="half" idx="10"/>
          </p:nvPr>
        </p:nvSpPr>
        <p:spPr/>
        <p:txBody>
          <a:bodyPr/>
          <a:lstStyle/>
          <a:p>
            <a:fld id="{FFD5E4C4-EAFD-457F-95AD-4099B857D9AB}" type="datetimeFigureOut">
              <a:rPr lang="en-GB" smtClean="0"/>
              <a:t>24/03/2023</a:t>
            </a:fld>
            <a:endParaRPr lang="en-GB"/>
          </a:p>
        </p:txBody>
      </p:sp>
      <p:sp>
        <p:nvSpPr>
          <p:cNvPr id="6" name="Footer Placeholder 5">
            <a:extLst>
              <a:ext uri="{FF2B5EF4-FFF2-40B4-BE49-F238E27FC236}">
                <a16:creationId xmlns:a16="http://schemas.microsoft.com/office/drawing/2014/main" id="{DDF80A09-F394-4D3D-87CC-4FD2E807B3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D05FAE8-3592-1D8D-6060-E368369B5977}"/>
              </a:ext>
            </a:extLst>
          </p:cNvPr>
          <p:cNvSpPr>
            <a:spLocks noGrp="1"/>
          </p:cNvSpPr>
          <p:nvPr>
            <p:ph type="sldNum" sz="quarter" idx="12"/>
          </p:nvPr>
        </p:nvSpPr>
        <p:spPr/>
        <p:txBody>
          <a:bodyPr/>
          <a:lstStyle/>
          <a:p>
            <a:fld id="{0FD57DF5-E824-4797-80AE-76EB126FCE33}" type="slidenum">
              <a:rPr lang="en-GB" smtClean="0"/>
              <a:t>‹#›</a:t>
            </a:fld>
            <a:endParaRPr lang="en-GB"/>
          </a:p>
        </p:txBody>
      </p:sp>
    </p:spTree>
    <p:extLst>
      <p:ext uri="{BB962C8B-B14F-4D97-AF65-F5344CB8AC3E}">
        <p14:creationId xmlns:p14="http://schemas.microsoft.com/office/powerpoint/2010/main" val="595826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B1FBD-DC2C-5711-8003-58488275B2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43C370E-D7EF-4DDE-3582-BBE3B8DB9D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8D4B0D3-E83B-E446-2274-9533F3D840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21ED6F-7854-EB74-46D4-0FC7ED65BCB6}"/>
              </a:ext>
            </a:extLst>
          </p:cNvPr>
          <p:cNvSpPr>
            <a:spLocks noGrp="1"/>
          </p:cNvSpPr>
          <p:nvPr>
            <p:ph type="dt" sz="half" idx="10"/>
          </p:nvPr>
        </p:nvSpPr>
        <p:spPr/>
        <p:txBody>
          <a:bodyPr/>
          <a:lstStyle/>
          <a:p>
            <a:fld id="{FFD5E4C4-EAFD-457F-95AD-4099B857D9AB}" type="datetimeFigureOut">
              <a:rPr lang="en-GB" smtClean="0"/>
              <a:t>24/03/2023</a:t>
            </a:fld>
            <a:endParaRPr lang="en-GB"/>
          </a:p>
        </p:txBody>
      </p:sp>
      <p:sp>
        <p:nvSpPr>
          <p:cNvPr id="6" name="Footer Placeholder 5">
            <a:extLst>
              <a:ext uri="{FF2B5EF4-FFF2-40B4-BE49-F238E27FC236}">
                <a16:creationId xmlns:a16="http://schemas.microsoft.com/office/drawing/2014/main" id="{FF6C3143-79F7-DCEA-F742-7994D0939D7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3D38F4C-CE2A-E8F7-AE11-FA131878CA7F}"/>
              </a:ext>
            </a:extLst>
          </p:cNvPr>
          <p:cNvSpPr>
            <a:spLocks noGrp="1"/>
          </p:cNvSpPr>
          <p:nvPr>
            <p:ph type="sldNum" sz="quarter" idx="12"/>
          </p:nvPr>
        </p:nvSpPr>
        <p:spPr/>
        <p:txBody>
          <a:bodyPr/>
          <a:lstStyle/>
          <a:p>
            <a:fld id="{0FD57DF5-E824-4797-80AE-76EB126FCE33}" type="slidenum">
              <a:rPr lang="en-GB" smtClean="0"/>
              <a:t>‹#›</a:t>
            </a:fld>
            <a:endParaRPr lang="en-GB"/>
          </a:p>
        </p:txBody>
      </p:sp>
    </p:spTree>
    <p:extLst>
      <p:ext uri="{BB962C8B-B14F-4D97-AF65-F5344CB8AC3E}">
        <p14:creationId xmlns:p14="http://schemas.microsoft.com/office/powerpoint/2010/main" val="248344212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E24DDC-9072-BCE3-4D9D-E7141093F3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63B920C-0493-A48E-8D86-96B099B208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5F8D3F-A64C-31D8-87B4-E12D1B3AA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D5E4C4-EAFD-457F-95AD-4099B857D9AB}" type="datetimeFigureOut">
              <a:rPr lang="en-GB" smtClean="0"/>
              <a:t>24/03/2023</a:t>
            </a:fld>
            <a:endParaRPr lang="en-GB"/>
          </a:p>
        </p:txBody>
      </p:sp>
      <p:sp>
        <p:nvSpPr>
          <p:cNvPr id="5" name="Footer Placeholder 4">
            <a:extLst>
              <a:ext uri="{FF2B5EF4-FFF2-40B4-BE49-F238E27FC236}">
                <a16:creationId xmlns:a16="http://schemas.microsoft.com/office/drawing/2014/main" id="{D1EF79C3-F5A2-5003-91E2-A3E8053429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B44BF7A-BE8C-C9C1-574E-C91FF55829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57DF5-E824-4797-80AE-76EB126FCE33}" type="slidenum">
              <a:rPr lang="en-GB" smtClean="0"/>
              <a:t>‹#›</a:t>
            </a:fld>
            <a:endParaRPr lang="en-GB"/>
          </a:p>
        </p:txBody>
      </p:sp>
    </p:spTree>
    <p:extLst>
      <p:ext uri="{BB962C8B-B14F-4D97-AF65-F5344CB8AC3E}">
        <p14:creationId xmlns:p14="http://schemas.microsoft.com/office/powerpoint/2010/main" val="2154556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microsoft.com/office/2007/relationships/media" Target="../media/media1.m4a"/><Relationship Id="rId10" Type="http://schemas.openxmlformats.org/officeDocument/2006/relationships/image" Target="../media/image4.png"/><Relationship Id="rId2" Type="http://schemas.openxmlformats.org/officeDocument/2006/relationships/audio" Target="../media/media1.m4a"/><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jpg"/><Relationship Id="rId6" Type="http://schemas.openxmlformats.org/officeDocument/2006/relationships/hyperlink" Target="https://rightwirereport.com/2021/05/09/what-are-the-risks-of-investing-in-cryptocurrencies/" TargetMode="External"/><Relationship Id="rId7" Type="http://schemas.openxmlformats.org/officeDocument/2006/relationships/image" Target="../media/image2.jpg"/><Relationship Id="rId8" Type="http://schemas.openxmlformats.org/officeDocument/2006/relationships/hyperlink" Target="https://clipground.com/accident-investigation-clipart.html"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microsoft.com/office/2007/relationships/media" Target="../media/media10.m4a"/><Relationship Id="rId2" Type="http://schemas.openxmlformats.org/officeDocument/2006/relationships/audio" Target="../media/media10.m4a"/><Relationship Id="rId3" Type="http://schemas.openxmlformats.org/officeDocument/2006/relationships/slideLayout" Target="../slideLayouts/slideLayout9.xml"/><Relationship Id="rId4" Type="http://schemas.openxmlformats.org/officeDocument/2006/relationships/image" Target="../media/image23.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microsoft.com/office/2007/relationships/media" Target="../media/media11.m4a"/><Relationship Id="rId10" Type="http://schemas.openxmlformats.org/officeDocument/2006/relationships/diagramColors" Target="../diagrams/colors4.xml"/><Relationship Id="rId11" Type="http://schemas.microsoft.com/office/2007/relationships/diagramDrawing" Target="../diagrams/drawing4.xml"/><Relationship Id="rId12" Type="http://schemas.openxmlformats.org/officeDocument/2006/relationships/image" Target="../media/image4.png"/><Relationship Id="rId2" Type="http://schemas.openxmlformats.org/officeDocument/2006/relationships/audio" Target="../media/media11.m4a"/><Relationship Id="rId3" Type="http://schemas.openxmlformats.org/officeDocument/2006/relationships/slideLayout" Target="../slideLayouts/slideLayout9.xml"/><Relationship Id="rId4" Type="http://schemas.openxmlformats.org/officeDocument/2006/relationships/image" Target="../media/image24.emf"/><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diagramData" Target="../diagrams/data4.xml"/><Relationship Id="rId8" Type="http://schemas.openxmlformats.org/officeDocument/2006/relationships/diagramLayout" Target="../diagrams/layout4.xml"/><Relationship Id="rId9"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1" Type="http://schemas.microsoft.com/office/2007/relationships/media" Target="../media/media12.m4a"/><Relationship Id="rId2" Type="http://schemas.openxmlformats.org/officeDocument/2006/relationships/audio" Target="../media/media12.m4a"/><Relationship Id="rId3" Type="http://schemas.openxmlformats.org/officeDocument/2006/relationships/slideLayout" Target="../slideLayouts/slideLayout9.xml"/><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emf"/><Relationship Id="rId7"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microsoft.com/office/2007/relationships/media" Target="../media/media13.m4a"/><Relationship Id="rId2" Type="http://schemas.openxmlformats.org/officeDocument/2006/relationships/audio" Target="../media/media13.m4a"/><Relationship Id="rId3" Type="http://schemas.openxmlformats.org/officeDocument/2006/relationships/slideLayout" Target="../slideLayouts/slideLayout9.xml"/><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emf"/><Relationship Id="rId7"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microsoft.com/office/2007/relationships/media" Target="../media/media14.m4a"/><Relationship Id="rId2" Type="http://schemas.openxmlformats.org/officeDocument/2006/relationships/audio" Target="../media/media14.m4a"/><Relationship Id="rId3" Type="http://schemas.openxmlformats.org/officeDocument/2006/relationships/slideLayout" Target="../slideLayouts/slideLayout9.xml"/><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emf"/><Relationship Id="rId7"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microsoft.com/office/2007/relationships/media" Target="../media/media15.m4a"/><Relationship Id="rId2" Type="http://schemas.openxmlformats.org/officeDocument/2006/relationships/audio" Target="../media/media15.m4a"/><Relationship Id="rId3" Type="http://schemas.openxmlformats.org/officeDocument/2006/relationships/slideLayout" Target="../slideLayouts/slideLayout9.xml"/><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emf"/><Relationship Id="rId7"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microsoft.com/office/2007/relationships/media" Target="../media/media16.m4a"/><Relationship Id="rId2" Type="http://schemas.openxmlformats.org/officeDocument/2006/relationships/audio" Target="../media/media16.m4a"/><Relationship Id="rId3" Type="http://schemas.openxmlformats.org/officeDocument/2006/relationships/slideLayout" Target="../slideLayouts/slideLayout9.xml"/><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emf"/><Relationship Id="rId7"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microsoft.com/office/2007/relationships/media" Target="../media/media17.m4a"/><Relationship Id="rId2" Type="http://schemas.openxmlformats.org/officeDocument/2006/relationships/audio" Target="../media/media17.m4a"/><Relationship Id="rId3" Type="http://schemas.openxmlformats.org/officeDocument/2006/relationships/slideLayout" Target="../slideLayouts/slideLayout9.xml"/><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emf"/><Relationship Id="rId7"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microsoft.com/office/2007/relationships/media" Target="../media/media18.m4a"/><Relationship Id="rId2" Type="http://schemas.openxmlformats.org/officeDocument/2006/relationships/audio" Target="../media/media18.m4a"/><Relationship Id="rId3" Type="http://schemas.openxmlformats.org/officeDocument/2006/relationships/slideLayout" Target="../slideLayouts/slideLayout9.xml"/><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emf"/><Relationship Id="rId7"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microsoft.com/office/2007/relationships/media" Target="../media/media19.m4a"/><Relationship Id="rId2" Type="http://schemas.openxmlformats.org/officeDocument/2006/relationships/audio" Target="../media/media19.m4a"/><Relationship Id="rId3" Type="http://schemas.openxmlformats.org/officeDocument/2006/relationships/slideLayout" Target="../slideLayouts/slideLayout9.xml"/><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emf"/><Relationship Id="rId7"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microsoft.com/office/2007/relationships/media" Target="../media/media2.m4a"/><Relationship Id="rId2" Type="http://schemas.openxmlformats.org/officeDocument/2006/relationships/audio" Target="../media/media2.m4a"/><Relationship Id="rId3" Type="http://schemas.openxmlformats.org/officeDocument/2006/relationships/slideLayout" Target="../slideLayouts/slideLayout2.x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microsoft.com/office/2007/relationships/media" Target="../media/media20.m4a"/><Relationship Id="rId2" Type="http://schemas.openxmlformats.org/officeDocument/2006/relationships/audio" Target="../media/media20.m4a"/><Relationship Id="rId3" Type="http://schemas.openxmlformats.org/officeDocument/2006/relationships/slideLayout" Target="../slideLayouts/slideLayout9.xml"/><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emf"/><Relationship Id="rId7"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microsoft.com/office/2007/relationships/media" Target="../media/media21.m4a"/><Relationship Id="rId2" Type="http://schemas.openxmlformats.org/officeDocument/2006/relationships/audio" Target="../media/media21.m4a"/><Relationship Id="rId3" Type="http://schemas.openxmlformats.org/officeDocument/2006/relationships/slideLayout" Target="../slideLayouts/slideLayout9.xml"/><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emf"/><Relationship Id="rId7"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microsoft.com/office/2007/relationships/media" Target="../media/media22.m4a"/><Relationship Id="rId2" Type="http://schemas.openxmlformats.org/officeDocument/2006/relationships/audio" Target="../media/media22.m4a"/><Relationship Id="rId3" Type="http://schemas.openxmlformats.org/officeDocument/2006/relationships/slideLayout" Target="../slideLayouts/slideLayout9.xml"/><Relationship Id="rId4" Type="http://schemas.openxmlformats.org/officeDocument/2006/relationships/image" Target="../media/image57.png"/><Relationship Id="rId5" Type="http://schemas.openxmlformats.org/officeDocument/2006/relationships/image" Target="../media/image58.emf"/><Relationship Id="rId6" Type="http://schemas.openxmlformats.org/officeDocument/2006/relationships/image" Target="../media/image59.png"/><Relationship Id="rId7"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microsoft.com/office/2007/relationships/media" Target="../media/media23.m4a"/><Relationship Id="rId2" Type="http://schemas.openxmlformats.org/officeDocument/2006/relationships/audio" Target="../media/media23.m4a"/><Relationship Id="rId3" Type="http://schemas.openxmlformats.org/officeDocument/2006/relationships/slideLayout" Target="../slideLayouts/slideLayout9.xml"/><Relationship Id="rId4" Type="http://schemas.openxmlformats.org/officeDocument/2006/relationships/hyperlink" Target="mailto:Docrus@mail2tor.com" TargetMode="External"/><Relationship Id="rId5" Type="http://schemas.openxmlformats.org/officeDocument/2006/relationships/image" Target="../media/image60.jpeg"/><Relationship Id="rId6" Type="http://schemas.openxmlformats.org/officeDocument/2006/relationships/image" Target="../media/image61.jpeg"/><Relationship Id="rId7" Type="http://schemas.openxmlformats.org/officeDocument/2006/relationships/image" Target="../media/image62.jpeg"/><Relationship Id="rId8" Type="http://schemas.openxmlformats.org/officeDocument/2006/relationships/image" Target="../media/image63.png"/><Relationship Id="rId9"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microsoft.com/office/2007/relationships/media" Target="../media/media24.m4a"/><Relationship Id="rId2" Type="http://schemas.openxmlformats.org/officeDocument/2006/relationships/audio" Target="../media/media24.m4a"/><Relationship Id="rId3" Type="http://schemas.openxmlformats.org/officeDocument/2006/relationships/slideLayout" Target="../slideLayouts/slideLayout9.xml"/><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jpeg"/><Relationship Id="rId7"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microsoft.com/office/2007/relationships/media" Target="../media/media25.m4a"/><Relationship Id="rId2" Type="http://schemas.openxmlformats.org/officeDocument/2006/relationships/audio" Target="../media/media25.m4a"/><Relationship Id="rId3" Type="http://schemas.openxmlformats.org/officeDocument/2006/relationships/slideLayout" Target="../slideLayouts/slideLayout9.xml"/><Relationship Id="rId4" Type="http://schemas.openxmlformats.org/officeDocument/2006/relationships/image" Target="../media/image67.png"/><Relationship Id="rId5" Type="http://schemas.openxmlformats.org/officeDocument/2006/relationships/image" Target="../media/image68.emf"/><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microsoft.com/office/2007/relationships/media" Target="../media/media26.m4a"/><Relationship Id="rId10" Type="http://schemas.openxmlformats.org/officeDocument/2006/relationships/image" Target="../media/image4.png"/><Relationship Id="rId2" Type="http://schemas.openxmlformats.org/officeDocument/2006/relationships/audio" Target="../media/media26.m4a"/><Relationship Id="rId3" Type="http://schemas.openxmlformats.org/officeDocument/2006/relationships/slideLayout" Target="../slideLayouts/slideLayout9.xml"/><Relationship Id="rId4" Type="http://schemas.openxmlformats.org/officeDocument/2006/relationships/image" Target="../media/image71.png"/><Relationship Id="rId5" Type="http://schemas.openxmlformats.org/officeDocument/2006/relationships/diagramData" Target="../diagrams/data5.xml"/><Relationship Id="rId6" Type="http://schemas.openxmlformats.org/officeDocument/2006/relationships/diagramLayout" Target="../diagrams/layout5.xml"/><Relationship Id="rId7" Type="http://schemas.openxmlformats.org/officeDocument/2006/relationships/diagramQuickStyle" Target="../diagrams/quickStyle5.xml"/><Relationship Id="rId8" Type="http://schemas.openxmlformats.org/officeDocument/2006/relationships/diagramColors" Target="../diagrams/colors5.xml"/><Relationship Id="rId9" Type="http://schemas.microsoft.com/office/2007/relationships/diagramDrawing" Target="../diagrams/drawing5.xml"/></Relationships>
</file>

<file path=ppt/slides/_rels/slide27.xml.rels><?xml version='1.0' encoding='UTF-8' standalone='yes'?>
<Relationships xmlns="http://schemas.openxmlformats.org/package/2006/relationships"><Relationship Id="rId1" Type="http://schemas.microsoft.com/office/2007/relationships/media" Target="../media/media27.m4a"/><Relationship Id="rId10" Type="http://schemas.openxmlformats.org/officeDocument/2006/relationships/image" Target="../media/image73.png"/><Relationship Id="rId11" Type="http://schemas.openxmlformats.org/officeDocument/2006/relationships/image" Target="../media/image4.png"/><Relationship Id="rId2" Type="http://schemas.openxmlformats.org/officeDocument/2006/relationships/audio" Target="../media/media27.m4a"/><Relationship Id="rId3" Type="http://schemas.openxmlformats.org/officeDocument/2006/relationships/slideLayout" Target="../slideLayouts/slideLayout9.xml"/><Relationship Id="rId4" Type="http://schemas.openxmlformats.org/officeDocument/2006/relationships/diagramData" Target="../diagrams/data6.xml"/><Relationship Id="rId5" Type="http://schemas.openxmlformats.org/officeDocument/2006/relationships/diagramLayout" Target="../diagrams/layout6.xml"/><Relationship Id="rId6" Type="http://schemas.openxmlformats.org/officeDocument/2006/relationships/diagramQuickStyle" Target="../diagrams/quickStyle6.xml"/><Relationship Id="rId7" Type="http://schemas.openxmlformats.org/officeDocument/2006/relationships/diagramColors" Target="../diagrams/colors6.xml"/><Relationship Id="rId8" Type="http://schemas.microsoft.com/office/2007/relationships/diagramDrawing" Target="../diagrams/drawing6.xml"/><Relationship Id="rId9" Type="http://schemas.openxmlformats.org/officeDocument/2006/relationships/image" Target="../media/image72.jpeg"/></Relationships>
</file>

<file path=ppt/slides/_rels/slide28.xml.rels><?xml version='1.0' encoding='UTF-8' standalone='yes'?>
<Relationships xmlns="http://schemas.openxmlformats.org/package/2006/relationships"><Relationship Id="rId1" Type="http://schemas.microsoft.com/office/2007/relationships/media" Target="../media/media28.m4a"/><Relationship Id="rId10" Type="http://schemas.microsoft.com/office/2007/relationships/diagramDrawing" Target="../diagrams/drawing7.xml"/><Relationship Id="rId11" Type="http://schemas.openxmlformats.org/officeDocument/2006/relationships/image" Target="../media/image4.png"/><Relationship Id="rId2" Type="http://schemas.openxmlformats.org/officeDocument/2006/relationships/audio" Target="../media/media28.m4a"/><Relationship Id="rId3" Type="http://schemas.openxmlformats.org/officeDocument/2006/relationships/slideLayout" Target="../slideLayouts/slideLayout9.xml"/><Relationship Id="rId4" Type="http://schemas.openxmlformats.org/officeDocument/2006/relationships/image" Target="../media/image74.jpg"/><Relationship Id="rId5" Type="http://schemas.openxmlformats.org/officeDocument/2006/relationships/hyperlink" Target="https://www.howelawfirm.com/e-discovery-and-forensics/computer-evidence/" TargetMode="External"/><Relationship Id="rId6" Type="http://schemas.openxmlformats.org/officeDocument/2006/relationships/diagramData" Target="../diagrams/data7.xml"/><Relationship Id="rId7" Type="http://schemas.openxmlformats.org/officeDocument/2006/relationships/diagramLayout" Target="../diagrams/layout7.xml"/><Relationship Id="rId8" Type="http://schemas.openxmlformats.org/officeDocument/2006/relationships/diagramQuickStyle" Target="../diagrams/quickStyle7.xml"/><Relationship Id="rId9" Type="http://schemas.openxmlformats.org/officeDocument/2006/relationships/diagramColors" Target="../diagrams/colors7.xml"/></Relationships>
</file>

<file path=ppt/slides/_rels/slide29.xml.rels><?xml version='1.0' encoding='UTF-8' standalone='yes'?>
<Relationships xmlns="http://schemas.openxmlformats.org/package/2006/relationships"><Relationship Id="rId1" Type="http://schemas.microsoft.com/office/2007/relationships/media" Target="../media/media29.m4a"/><Relationship Id="rId2" Type="http://schemas.openxmlformats.org/officeDocument/2006/relationships/audio" Target="../media/media29.m4a"/><Relationship Id="rId3" Type="http://schemas.openxmlformats.org/officeDocument/2006/relationships/slideLayout" Target="../slideLayouts/slideLayout2.xml"/><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microsoft.com/office/2007/relationships/media" Target="../media/media3.m4a"/><Relationship Id="rId2" Type="http://schemas.openxmlformats.org/officeDocument/2006/relationships/audio" Target="../media/media3.m4a"/><Relationship Id="rId3" Type="http://schemas.openxmlformats.org/officeDocument/2006/relationships/slideLayout" Target="../slideLayouts/slideLayout2.xml"/><Relationship Id="rId4" Type="http://schemas.openxmlformats.org/officeDocument/2006/relationships/image" Target="../media/image9.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microsoft.com/office/2007/relationships/media" Target="../media/media30.m4a"/><Relationship Id="rId10" Type="http://schemas.openxmlformats.org/officeDocument/2006/relationships/diagramColors" Target="../diagrams/colors9.xml"/><Relationship Id="rId11" Type="http://schemas.microsoft.com/office/2007/relationships/diagramDrawing" Target="../diagrams/drawing9.xml"/><Relationship Id="rId12" Type="http://schemas.openxmlformats.org/officeDocument/2006/relationships/image" Target="../media/image4.png"/><Relationship Id="rId2" Type="http://schemas.openxmlformats.org/officeDocument/2006/relationships/audio" Target="../media/media30.m4a"/><Relationship Id="rId3" Type="http://schemas.openxmlformats.org/officeDocument/2006/relationships/slideLayout" Target="../slideLayouts/slideLayout9.xml"/><Relationship Id="rId4" Type="http://schemas.openxmlformats.org/officeDocument/2006/relationships/image" Target="../media/image75.png"/><Relationship Id="rId5" Type="http://schemas.openxmlformats.org/officeDocument/2006/relationships/image" Target="../media/image76.svg"/><Relationship Id="rId6" Type="http://schemas.openxmlformats.org/officeDocument/2006/relationships/image" Target="../media/image77.jpeg"/><Relationship Id="rId7" Type="http://schemas.openxmlformats.org/officeDocument/2006/relationships/diagramData" Target="../diagrams/data9.xml"/><Relationship Id="rId8" Type="http://schemas.openxmlformats.org/officeDocument/2006/relationships/diagramLayout" Target="../diagrams/layout9.xml"/><Relationship Id="rId9" Type="http://schemas.openxmlformats.org/officeDocument/2006/relationships/diagramQuickStyle" Target="../diagrams/quickStyle9.xml"/></Relationships>
</file>

<file path=ppt/slides/_rels/slide31.xml.rels><?xml version='1.0' encoding='UTF-8' standalone='yes'?>
<Relationships xmlns="http://schemas.openxmlformats.org/package/2006/relationships"><Relationship Id="rId1" Type="http://schemas.microsoft.com/office/2007/relationships/media" Target="../media/media31.m4a"/><Relationship Id="rId2" Type="http://schemas.openxmlformats.org/officeDocument/2006/relationships/audio" Target="../media/media31.m4a"/><Relationship Id="rId3" Type="http://schemas.openxmlformats.org/officeDocument/2006/relationships/slideLayout" Target="../slideLayouts/slideLayout9.xml"/><Relationship Id="rId4" Type="http://schemas.openxmlformats.org/officeDocument/2006/relationships/diagramData" Target="../diagrams/data10.xml"/><Relationship Id="rId5" Type="http://schemas.openxmlformats.org/officeDocument/2006/relationships/diagramLayout" Target="../diagrams/layout10.xml"/><Relationship Id="rId6" Type="http://schemas.openxmlformats.org/officeDocument/2006/relationships/diagramQuickStyle" Target="../diagrams/quickStyle10.xml"/><Relationship Id="rId7" Type="http://schemas.openxmlformats.org/officeDocument/2006/relationships/diagramColors" Target="../diagrams/colors10.xml"/><Relationship Id="rId8" Type="http://schemas.microsoft.com/office/2007/relationships/diagramDrawing" Target="../diagrams/drawing10.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microsoft.com/office/2007/relationships/media" Target="../media/media4.m4a"/><Relationship Id="rId2" Type="http://schemas.openxmlformats.org/officeDocument/2006/relationships/audio" Target="../media/media4.m4a"/><Relationship Id="rId3" Type="http://schemas.openxmlformats.org/officeDocument/2006/relationships/slideLayout" Target="../slideLayouts/slideLayout2.xml"/><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microsoft.com/office/2007/relationships/media" Target="../media/media5.m4a"/><Relationship Id="rId2" Type="http://schemas.openxmlformats.org/officeDocument/2006/relationships/audio" Target="../media/media5.m4a"/><Relationship Id="rId3" Type="http://schemas.openxmlformats.org/officeDocument/2006/relationships/slideLayout" Target="../slideLayouts/slideLayout2.xml"/><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microsoft.com/office/2007/relationships/media" Target="../media/media6.m4a"/><Relationship Id="rId2" Type="http://schemas.openxmlformats.org/officeDocument/2006/relationships/audio" Target="../media/media6.m4a"/><Relationship Id="rId3" Type="http://schemas.openxmlformats.org/officeDocument/2006/relationships/slideLayout" Target="../slideLayouts/slideLayout2.xml"/><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microsoft.com/office/2007/relationships/media" Target="../media/media7.m4a"/><Relationship Id="rId2" Type="http://schemas.openxmlformats.org/officeDocument/2006/relationships/audio" Target="../media/media7.m4a"/><Relationship Id="rId3" Type="http://schemas.openxmlformats.org/officeDocument/2006/relationships/slideLayout" Target="../slideLayouts/slideLayout2.xml"/><Relationship Id="rId4" Type="http://schemas.openxmlformats.org/officeDocument/2006/relationships/image" Target="../media/image18.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microsoft.com/office/2007/relationships/media" Target="../media/media8.m4a"/><Relationship Id="rId2" Type="http://schemas.openxmlformats.org/officeDocument/2006/relationships/audio" Target="../media/media8.m4a"/><Relationship Id="rId3" Type="http://schemas.openxmlformats.org/officeDocument/2006/relationships/slideLayout" Target="../slideLayouts/slideLayout2.xml"/><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microsoft.com/office/2007/relationships/media" Target="../media/media9.m4a"/><Relationship Id="rId2" Type="http://schemas.openxmlformats.org/officeDocument/2006/relationships/audio" Target="../media/media9.m4a"/><Relationship Id="rId3" Type="http://schemas.openxmlformats.org/officeDocument/2006/relationships/slideLayout" Target="../slideLayouts/slideLayout2.xm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oin on a map">
            <a:extLst>
              <a:ext uri="{FF2B5EF4-FFF2-40B4-BE49-F238E27FC236}">
                <a16:creationId xmlns:a16="http://schemas.microsoft.com/office/drawing/2014/main" id="{FE2E4335-4381-1FA2-1D36-37DEF0FAF7C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86839" y="479117"/>
            <a:ext cx="3539396" cy="1858183"/>
          </a:xfrm>
          <a:prstGeom prst="rect">
            <a:avLst/>
          </a:prstGeom>
        </p:spPr>
      </p:pic>
      <p:pic>
        <p:nvPicPr>
          <p:cNvPr id="8" name="Picture 7" descr="A picture containing person, white">
            <a:extLst>
              <a:ext uri="{FF2B5EF4-FFF2-40B4-BE49-F238E27FC236}">
                <a16:creationId xmlns:a16="http://schemas.microsoft.com/office/drawing/2014/main" id="{FA9529B7-6498-34F3-FF65-7FE35B8B898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608328" y="2498167"/>
            <a:ext cx="1858182" cy="1858182"/>
          </a:xfrm>
          <a:prstGeom prst="rect">
            <a:avLst/>
          </a:prstGeom>
        </p:spPr>
      </p:pic>
      <p:pic>
        <p:nvPicPr>
          <p:cNvPr id="4" name="Picture 3" descr="Middlesex University - Wikipedia">
            <a:extLst>
              <a:ext uri="{FF2B5EF4-FFF2-40B4-BE49-F238E27FC236}">
                <a16:creationId xmlns:a16="http://schemas.microsoft.com/office/drawing/2014/main" id="{C081479D-ADDA-3B7E-CCFA-ED3F90E4E7B2}"/>
              </a:ext>
            </a:extLst>
          </p:cNvPr>
          <p:cNvPicPr/>
          <p:nvPr/>
        </p:nvPicPr>
        <p:blipFill>
          <a:blip r:embed="rId9">
            <a:extLst>
              <a:ext uri="{28A0092B-C50C-407E-A947-70E740481C1C}">
                <a14:useLocalDpi xmlns:a14="http://schemas.microsoft.com/office/drawing/2010/main" val="0"/>
              </a:ext>
            </a:extLst>
          </a:blip>
          <a:stretch>
            <a:fillRect/>
          </a:stretch>
        </p:blipFill>
        <p:spPr bwMode="auto">
          <a:xfrm>
            <a:off x="621676" y="4682037"/>
            <a:ext cx="3869722" cy="1528540"/>
          </a:xfrm>
          <a:prstGeom prst="rect">
            <a:avLst/>
          </a:prstGeom>
        </p:spPr>
      </p:pic>
      <p:sp>
        <p:nvSpPr>
          <p:cNvPr id="121" name="Right Triangle 12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4989" y="623275"/>
            <a:ext cx="6581837"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139E86-B4F1-0825-B32D-2B9FB643B374}"/>
              </a:ext>
            </a:extLst>
          </p:cNvPr>
          <p:cNvSpPr>
            <a:spLocks noGrp="1"/>
          </p:cNvSpPr>
          <p:nvPr>
            <p:ph type="ctrTitle"/>
          </p:nvPr>
        </p:nvSpPr>
        <p:spPr>
          <a:xfrm>
            <a:off x="5450209" y="1056640"/>
            <a:ext cx="5799947" cy="3494398"/>
          </a:xfrm>
        </p:spPr>
        <p:txBody>
          <a:bodyPr vert="horz" lIns="91440" tIns="45720" rIns="91440" bIns="45720" rtlCol="0" anchor="b">
            <a:normAutofit/>
          </a:bodyPr>
          <a:lstStyle/>
          <a:p>
            <a:pPr algn="l"/>
            <a:r>
              <a:rPr lang="en-US" sz="5000" b="1" dirty="0">
                <a:effectLst/>
              </a:rPr>
              <a:t>CRYPTOCURRENCIES INVESTIGATION REPORT</a:t>
            </a:r>
            <a:br>
              <a:rPr lang="en-US" sz="5000" dirty="0">
                <a:effectLst/>
              </a:rPr>
            </a:br>
            <a:endParaRPr lang="en-US" sz="5000" dirty="0"/>
          </a:p>
        </p:txBody>
      </p:sp>
      <p:sp>
        <p:nvSpPr>
          <p:cNvPr id="3" name="Subtitle 2">
            <a:extLst>
              <a:ext uri="{FF2B5EF4-FFF2-40B4-BE49-F238E27FC236}">
                <a16:creationId xmlns:a16="http://schemas.microsoft.com/office/drawing/2014/main" id="{A270CC39-0218-4A5B-9E6C-DE1EB8D90F8A}"/>
              </a:ext>
            </a:extLst>
          </p:cNvPr>
          <p:cNvSpPr>
            <a:spLocks noGrp="1"/>
          </p:cNvSpPr>
          <p:nvPr>
            <p:ph type="subTitle" idx="1"/>
          </p:nvPr>
        </p:nvSpPr>
        <p:spPr>
          <a:xfrm>
            <a:off x="5450210" y="4582814"/>
            <a:ext cx="4041454" cy="1312657"/>
          </a:xfrm>
        </p:spPr>
        <p:txBody>
          <a:bodyPr vert="horz" lIns="91440" tIns="45720" rIns="91440" bIns="45720" rtlCol="0" anchor="t">
            <a:normAutofit/>
          </a:bodyPr>
          <a:lstStyle/>
          <a:p>
            <a:r>
              <a:t>Module Leader: [REDACTED]</a:t>
            </a:r>
          </a:p>
          <a:p>
            <a:r>
              <a:t>Blockchain Anatomy and Analytics</a:t>
            </a:r>
          </a:p>
          <a:p>
            <a:r>
              <a:t>CST4220</a:t>
            </a:r>
          </a:p>
          <a:p/>
          <a:p/>
          <a:p/>
          <a:p/>
          <a:p/>
        </p:txBody>
      </p:sp>
      <p:pic>
        <p:nvPicPr>
          <p:cNvPr id="42" name="Audio 41">
            <a:hlinkClick r:id="" action="ppaction://media"/>
            <a:extLst>
              <a:ext uri="{FF2B5EF4-FFF2-40B4-BE49-F238E27FC236}">
                <a16:creationId xmlns:a16="http://schemas.microsoft.com/office/drawing/2014/main" id="{3CE7259E-E2E5-2152-23EB-4F4CDAF03E5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41252944"/>
      </p:ext>
    </p:extLst>
  </p:cSld>
  <p:clrMapOvr>
    <a:masterClrMapping/>
  </p:clrMapOvr>
  <mc:AlternateContent xmlns:mc="http://schemas.openxmlformats.org/markup-compatibility/2006">
    <mc:Choice xmlns:p14="http://schemas.microsoft.com/office/powerpoint/2010/main" Requires="p14">
      <p:transition spd="slow" p14:dur="2000" advTm="5917"/>
    </mc:Choice>
    <mc:Fallback>
      <p:transition spd="slow" advTm="5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8A6898-ACED-E3FF-27F1-073C10785625}"/>
              </a:ext>
            </a:extLst>
          </p:cNvPr>
          <p:cNvSpPr>
            <a:spLocks noGrp="1"/>
          </p:cNvSpPr>
          <p:nvPr>
            <p:ph type="title"/>
          </p:nvPr>
        </p:nvSpPr>
        <p:spPr>
          <a:xfrm>
            <a:off x="630936" y="442975"/>
            <a:ext cx="3429000" cy="2024453"/>
          </a:xfrm>
        </p:spPr>
        <p:txBody>
          <a:bodyPr vert="horz" lIns="91440" tIns="45720" rIns="91440" bIns="45720" rtlCol="0" anchor="b">
            <a:normAutofit fontScale="90000"/>
          </a:bodyPr>
          <a:lstStyle/>
          <a:p>
            <a:r>
              <a:rPr lang="en-US" b="1" kern="1200" dirty="0">
                <a:solidFill>
                  <a:schemeClr val="tx1"/>
                </a:solidFill>
                <a:latin typeface="+mj-lt"/>
                <a:ea typeface="+mj-ea"/>
                <a:cs typeface="+mj-cs"/>
              </a:rPr>
              <a:t>PRESENTING THE EVIDENCE: </a:t>
            </a:r>
            <a:br>
              <a:rPr lang="en-US" kern="1200" dirty="0">
                <a:solidFill>
                  <a:schemeClr val="tx1"/>
                </a:solidFill>
                <a:latin typeface="+mj-lt"/>
                <a:ea typeface="+mj-ea"/>
                <a:cs typeface="+mj-cs"/>
              </a:rPr>
            </a:br>
            <a:r>
              <a:rPr lang="en-US" b="1" kern="1200" dirty="0">
                <a:solidFill>
                  <a:schemeClr val="tx1"/>
                </a:solidFill>
                <a:latin typeface="+mj-lt"/>
                <a:ea typeface="+mj-ea"/>
                <a:cs typeface="+mj-cs"/>
              </a:rPr>
              <a:t>EXHIBIT MDXEV1 - COINGENIE</a:t>
            </a:r>
            <a:br>
              <a:rPr lang="en-US" sz="2600" b="1" kern="1200" dirty="0">
                <a:solidFill>
                  <a:schemeClr val="tx1"/>
                </a:solidFill>
                <a:latin typeface="+mj-lt"/>
                <a:ea typeface="+mj-ea"/>
                <a:cs typeface="+mj-cs"/>
              </a:rPr>
            </a:br>
            <a:endParaRPr lang="en-US" sz="2600" kern="1200" dirty="0">
              <a:solidFill>
                <a:schemeClr val="tx1"/>
              </a:solidFill>
              <a:latin typeface="+mj-lt"/>
              <a:ea typeface="+mj-ea"/>
              <a:cs typeface="+mj-cs"/>
            </a:endParaRPr>
          </a:p>
        </p:txBody>
      </p:sp>
      <p:sp>
        <p:nvSpPr>
          <p:cNvPr id="5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7D9A61-88F2-D90B-DE91-271C55D4B130}"/>
              </a:ext>
            </a:extLst>
          </p:cNvPr>
          <p:cNvSpPr>
            <a:spLocks noGrp="1"/>
          </p:cNvSpPr>
          <p:nvPr>
            <p:ph type="body" sz="half" idx="2"/>
          </p:nvPr>
        </p:nvSpPr>
        <p:spPr>
          <a:xfrm>
            <a:off x="630936" y="2807208"/>
            <a:ext cx="3429000" cy="3410712"/>
          </a:xfrm>
          <a:scene3d>
            <a:camera prst="perspectiveFront"/>
            <a:lightRig rig="threePt" dir="t"/>
          </a:scene3d>
        </p:spPr>
        <p:txBody>
          <a:bodyPr vert="horz" lIns="91440" tIns="45720" rIns="91440" bIns="45720" rtlCol="0" anchor="t">
            <a:normAutofit/>
          </a:bodyPr>
          <a:lstStyle/>
          <a:p>
            <a:pPr marL="288036" lvl="1" indent="-228600">
              <a:spcBef>
                <a:spcPts val="315"/>
              </a:spcBef>
              <a:buFont typeface="Arial" panose="020B0604020202020204" pitchFamily="34" charset="0"/>
              <a:buChar char="•"/>
            </a:pPr>
            <a:r>
              <a:rPr lang="en-US" sz="1500" dirty="0"/>
              <a:t>This is a coded username of an account belonging to the bitcoin forum (bitcointalk.org), registered on December 06,2015, 07:23:58 PM. It had only five posts and the last activity was on 1st August 2016, 09:04:08 PM.</a:t>
            </a:r>
          </a:p>
          <a:p>
            <a:pPr marL="288036" lvl="1" indent="-228600">
              <a:spcBef>
                <a:spcPts val="315"/>
              </a:spcBef>
              <a:buFont typeface="Arial" panose="020B0604020202020204" pitchFamily="34" charset="0"/>
              <a:buChar char="•"/>
            </a:pPr>
            <a:r>
              <a:rPr lang="en-US" sz="1500" dirty="0"/>
              <a:t>The discussion was about a newbie (an inexperienced newcomer) to bitcoin forum who needed a wallet and wanted to know the best and quickest way to exchange bitcoin for a fiat, these sequential 5 posts have been captured as exhibit MDXEV1a to MDXEV1e. </a:t>
            </a:r>
          </a:p>
          <a:p>
            <a:pPr marL="288036" lvl="1" indent="-228600">
              <a:spcBef>
                <a:spcPts val="315"/>
              </a:spcBef>
              <a:buFont typeface="Arial" panose="020B0604020202020204" pitchFamily="34" charset="0"/>
              <a:buChar char="•"/>
            </a:pPr>
            <a:endParaRPr lang="en-US" sz="1500" dirty="0"/>
          </a:p>
          <a:p>
            <a:pPr lvl="1" indent="-228600">
              <a:buFont typeface="Arial" panose="020B0604020202020204" pitchFamily="34" charset="0"/>
              <a:buChar char="•"/>
            </a:pPr>
            <a:endParaRPr lang="en-US" sz="1500" b="0" dirty="0">
              <a:effectLst/>
            </a:endParaRPr>
          </a:p>
        </p:txBody>
      </p:sp>
      <p:pic>
        <p:nvPicPr>
          <p:cNvPr id="4" name="Picture 3" descr="Application&#10;&#10;Description automatically generated with low confidence">
            <a:extLst>
              <a:ext uri="{FF2B5EF4-FFF2-40B4-BE49-F238E27FC236}">
                <a16:creationId xmlns:a16="http://schemas.microsoft.com/office/drawing/2014/main" id="{BECBF7C7-87BE-E1DD-93BA-AEFDE6885A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4654296" y="1504589"/>
            <a:ext cx="6903720" cy="3848822"/>
          </a:xfrm>
          <a:prstGeom prst="rect">
            <a:avLst/>
          </a:prstGeom>
          <a:noFill/>
        </p:spPr>
      </p:pic>
      <p:pic>
        <p:nvPicPr>
          <p:cNvPr id="10" name="Audio 9">
            <a:hlinkClick r:id="" action="ppaction://media"/>
            <a:extLst>
              <a:ext uri="{FF2B5EF4-FFF2-40B4-BE49-F238E27FC236}">
                <a16:creationId xmlns:a16="http://schemas.microsoft.com/office/drawing/2014/main" id="{6874B4CD-E568-7A8A-C6A1-52F5123959F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62029697"/>
      </p:ext>
    </p:extLst>
  </p:cSld>
  <p:clrMapOvr>
    <a:masterClrMapping/>
  </p:clrMapOvr>
  <mc:AlternateContent xmlns:mc="http://schemas.openxmlformats.org/markup-compatibility/2006">
    <mc:Choice xmlns:p14="http://schemas.microsoft.com/office/powerpoint/2010/main" Requires="p14">
      <p:transition spd="slow" p14:dur="2000" advTm="45935"/>
    </mc:Choice>
    <mc:Fallback>
      <p:transition spd="slow" advTm="45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8A6898-ACED-E3FF-27F1-073C10785625}"/>
              </a:ext>
            </a:extLst>
          </p:cNvPr>
          <p:cNvSpPr>
            <a:spLocks noGrp="1"/>
          </p:cNvSpPr>
          <p:nvPr>
            <p:ph type="title"/>
          </p:nvPr>
        </p:nvSpPr>
        <p:spPr>
          <a:xfrm>
            <a:off x="612648" y="116113"/>
            <a:ext cx="5295015" cy="2791891"/>
          </a:xfrm>
        </p:spPr>
        <p:txBody>
          <a:bodyPr vert="horz" lIns="91440" tIns="45720" rIns="91440" bIns="45720" rtlCol="0" anchor="b">
            <a:normAutofit fontScale="90000"/>
          </a:bodyPr>
          <a:lstStyle/>
          <a:p>
            <a:r>
              <a:rPr lang="en-US" sz="3600" b="1" dirty="0">
                <a:effectLst/>
              </a:rPr>
              <a:t>EXHIBIT MDXEV2- RELEVANT BITCOIN ADDRESSES</a:t>
            </a:r>
            <a:br>
              <a:rPr lang="en-US" sz="3600" b="1" dirty="0">
                <a:effectLst/>
              </a:rPr>
            </a:br>
            <a:r>
              <a:rPr lang="en-US" sz="3600" dirty="0">
                <a:effectLst/>
              </a:rPr>
              <a:t> </a:t>
            </a:r>
            <a:br>
              <a:rPr lang="en-US" sz="3600" dirty="0">
                <a:effectLst/>
              </a:rPr>
            </a:br>
            <a:r>
              <a:rPr lang="en-US" sz="3600" b="1" dirty="0">
                <a:effectLst/>
              </a:rPr>
              <a:t>EXHIBIT MDXEV2A- FIRST TRANSACTION</a:t>
            </a:r>
            <a:br>
              <a:rPr lang="en-US" sz="2200" b="1" dirty="0">
                <a:effectLst/>
              </a:rPr>
            </a:br>
            <a:br>
              <a:rPr lang="en-US" sz="2200" b="1" dirty="0"/>
            </a:br>
            <a:endParaRPr lang="en-US" sz="2200" dirty="0"/>
          </a:p>
        </p:txBody>
      </p:sp>
      <p:sp>
        <p:nvSpPr>
          <p:cNvPr id="66"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7852218-55C8-737E-EF1C-B610BA5D3F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7010400" y="3216925"/>
            <a:ext cx="3788229" cy="2960037"/>
          </a:xfrm>
          <a:prstGeom prst="rect">
            <a:avLst/>
          </a:prstGeom>
          <a:noFill/>
        </p:spPr>
      </p:pic>
      <p:pic>
        <p:nvPicPr>
          <p:cNvPr id="7" name="Picture 6" descr="Graphical user interface, text, application&#10;&#10;Description automatically generated">
            <a:extLst>
              <a:ext uri="{FF2B5EF4-FFF2-40B4-BE49-F238E27FC236}">
                <a16:creationId xmlns:a16="http://schemas.microsoft.com/office/drawing/2014/main" id="{69D1D40E-A207-7530-4706-FEFB0D1B63F8}"/>
              </a:ext>
            </a:extLst>
          </p:cNvPr>
          <p:cNvPicPr>
            <a:picLocks noChangeAspect="1"/>
          </p:cNvPicPr>
          <p:nvPr/>
        </p:nvPicPr>
        <p:blipFill>
          <a:blip r:embed="rId5"/>
          <a:stretch>
            <a:fillRect/>
          </a:stretch>
        </p:blipFill>
        <p:spPr>
          <a:xfrm>
            <a:off x="9224328" y="945438"/>
            <a:ext cx="2603605" cy="1718379"/>
          </a:xfrm>
          <a:prstGeom prst="rect">
            <a:avLst/>
          </a:prstGeom>
        </p:spPr>
      </p:pic>
      <p:pic>
        <p:nvPicPr>
          <p:cNvPr id="6" name="Picture 5" descr="Diagram&#10;&#10;Description automatically generated">
            <a:extLst>
              <a:ext uri="{FF2B5EF4-FFF2-40B4-BE49-F238E27FC236}">
                <a16:creationId xmlns:a16="http://schemas.microsoft.com/office/drawing/2014/main" id="{7F2C9B44-04D6-7158-7D7A-FD78CD2263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5782497" y="447473"/>
            <a:ext cx="3505699" cy="2321979"/>
          </a:xfrm>
          <a:prstGeom prst="rect">
            <a:avLst/>
          </a:prstGeom>
          <a:noFill/>
        </p:spPr>
      </p:pic>
      <p:graphicFrame>
        <p:nvGraphicFramePr>
          <p:cNvPr id="68" name="Content Placeholder 2">
            <a:extLst>
              <a:ext uri="{FF2B5EF4-FFF2-40B4-BE49-F238E27FC236}">
                <a16:creationId xmlns:a16="http://schemas.microsoft.com/office/drawing/2014/main" id="{B9FA5410-768E-E921-2EDE-1224BBA9CA8C}"/>
              </a:ext>
            </a:extLst>
          </p:cNvPr>
          <p:cNvGraphicFramePr/>
          <p:nvPr>
            <p:extLst>
              <p:ext uri="{D42A27DB-BD31-4B8C-83A1-F6EECF244321}">
                <p14:modId xmlns:p14="http://schemas.microsoft.com/office/powerpoint/2010/main" val="1828841864"/>
              </p:ext>
            </p:extLst>
          </p:nvPr>
        </p:nvGraphicFramePr>
        <p:xfrm>
          <a:off x="612648" y="2908005"/>
          <a:ext cx="5295015" cy="32689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2" name="Audio 11">
            <a:hlinkClick r:id="" action="ppaction://media"/>
            <a:extLst>
              <a:ext uri="{FF2B5EF4-FFF2-40B4-BE49-F238E27FC236}">
                <a16:creationId xmlns:a16="http://schemas.microsoft.com/office/drawing/2014/main" id="{390C98F8-9485-C141-6B48-4E4D0CE3A3E6}"/>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89668975"/>
      </p:ext>
    </p:extLst>
  </p:cSld>
  <p:clrMapOvr>
    <a:masterClrMapping/>
  </p:clrMapOvr>
  <mc:AlternateContent xmlns:mc="http://schemas.openxmlformats.org/markup-compatibility/2006">
    <mc:Choice xmlns:p14="http://schemas.microsoft.com/office/powerpoint/2010/main" Requires="p14">
      <p:transition spd="slow" p14:dur="2000" advTm="18501"/>
    </mc:Choice>
    <mc:Fallback>
      <p:transition spd="slow" advTm="18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E6D55A-8EC8-5D96-9707-DBD6C7AF8E88}"/>
              </a:ext>
            </a:extLst>
          </p:cNvPr>
          <p:cNvSpPr>
            <a:spLocks noGrp="1"/>
          </p:cNvSpPr>
          <p:nvPr>
            <p:ph type="title"/>
          </p:nvPr>
        </p:nvSpPr>
        <p:spPr>
          <a:xfrm>
            <a:off x="612648" y="365125"/>
            <a:ext cx="6986015" cy="1776484"/>
          </a:xfrm>
        </p:spPr>
        <p:txBody>
          <a:bodyPr vert="horz" lIns="91440" tIns="45720" rIns="91440" bIns="45720" rtlCol="0" anchor="b">
            <a:normAutofit fontScale="90000"/>
          </a:bodyPr>
          <a:lstStyle/>
          <a:p>
            <a:pPr marL="742950" lvl="1" indent="-285750" algn="l" rtl="0">
              <a:lnSpc>
                <a:spcPct val="90000"/>
              </a:lnSpc>
              <a:spcBef>
                <a:spcPct val="0"/>
              </a:spcBef>
              <a:spcAft>
                <a:spcPts val="800"/>
              </a:spcAft>
            </a:pPr>
            <a:r>
              <a:rPr lang="en-US" sz="3200" b="1" kern="1200" dirty="0">
                <a:solidFill>
                  <a:schemeClr val="tx1"/>
                </a:solidFill>
                <a:effectLst/>
                <a:latin typeface="+mj-lt"/>
                <a:ea typeface="+mj-ea"/>
                <a:cs typeface="+mj-cs"/>
              </a:rPr>
              <a:t>EXHIBIT MDXEV2B- SECOND TRANSACTION</a:t>
            </a:r>
            <a:br>
              <a:rPr lang="en-US" sz="3000" b="1" kern="1200" dirty="0">
                <a:solidFill>
                  <a:schemeClr val="tx1"/>
                </a:solidFill>
                <a:effectLst/>
                <a:latin typeface="+mj-lt"/>
                <a:ea typeface="+mj-ea"/>
                <a:cs typeface="+mj-cs"/>
              </a:rPr>
            </a:br>
            <a:br>
              <a:rPr lang="en-US" sz="3000" kern="1200" dirty="0">
                <a:solidFill>
                  <a:schemeClr val="tx1"/>
                </a:solidFill>
                <a:effectLst/>
                <a:latin typeface="+mj-lt"/>
                <a:ea typeface="+mj-ea"/>
                <a:cs typeface="+mj-cs"/>
              </a:rPr>
            </a:br>
            <a:endParaRPr lang="en-US" sz="3000" kern="1200" dirty="0">
              <a:solidFill>
                <a:schemeClr val="tx1"/>
              </a:solidFill>
              <a:latin typeface="+mj-lt"/>
              <a:ea typeface="+mj-ea"/>
              <a:cs typeface="+mj-cs"/>
            </a:endParaRPr>
          </a:p>
        </p:txBody>
      </p:sp>
      <p:pic>
        <p:nvPicPr>
          <p:cNvPr id="6" name="Picture 5" descr="Diagram&#10;&#10;Description automatically generated">
            <a:extLst>
              <a:ext uri="{FF2B5EF4-FFF2-40B4-BE49-F238E27FC236}">
                <a16:creationId xmlns:a16="http://schemas.microsoft.com/office/drawing/2014/main" id="{A887CB8A-A863-88FF-2615-3ED6D9E74B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8379409" y="609600"/>
            <a:ext cx="3532036" cy="1074326"/>
          </a:xfrm>
          <a:prstGeom prst="rect">
            <a:avLst/>
          </a:prstGeom>
          <a:noFill/>
        </p:spPr>
      </p:pic>
      <p:sp>
        <p:nvSpPr>
          <p:cNvPr id="33"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DFAC37FA-AD1C-8F31-DA63-5C0B2791A30A}"/>
              </a:ext>
            </a:extLst>
          </p:cNvPr>
          <p:cNvSpPr>
            <a:spLocks noGrp="1"/>
          </p:cNvSpPr>
          <p:nvPr>
            <p:ph type="body" sz="half" idx="2"/>
          </p:nvPr>
        </p:nvSpPr>
        <p:spPr>
          <a:xfrm>
            <a:off x="612648" y="2504819"/>
            <a:ext cx="6986016" cy="3672144"/>
          </a:xfrm>
        </p:spPr>
        <p:txBody>
          <a:bodyPr vert="horz" lIns="91440" tIns="45720" rIns="91440" bIns="45720" rtlCol="0">
            <a:normAutofit/>
          </a:bodyPr>
          <a:lstStyle/>
          <a:p>
            <a:pPr marL="285750" indent="-228600">
              <a:buFont typeface="Arial" panose="020B0604020202020204" pitchFamily="34" charset="0"/>
              <a:buChar char="•"/>
            </a:pPr>
            <a:r>
              <a:rPr lang="en-US" sz="2200">
                <a:effectLst/>
              </a:rPr>
              <a:t>MDXEV2b with Bitcoin address 18g8vzLF2 transferred 1.00090000BTC to 12gTKgd6 from the 1.00100000BTC received from exhibit MDXEV2a, the balance of 0.00010000BTC represent the transaction fee. </a:t>
            </a:r>
          </a:p>
          <a:p>
            <a:pPr marL="285750" indent="-228600">
              <a:buFont typeface="Arial" panose="020B0604020202020204" pitchFamily="34" charset="0"/>
              <a:buChar char="•"/>
            </a:pPr>
            <a:r>
              <a:rPr lang="en-US" sz="2200">
                <a:effectLst/>
              </a:rPr>
              <a:t>This information was verified on blockchain.com, chain.so, bitcoinwhoswho.com and JSON.</a:t>
            </a:r>
          </a:p>
          <a:p>
            <a:pPr indent="-228600">
              <a:buFont typeface="Arial" panose="020B0604020202020204" pitchFamily="34" charset="0"/>
              <a:buChar char="•"/>
            </a:pPr>
            <a:endParaRPr lang="en-US" sz="2200" dirty="0"/>
          </a:p>
        </p:txBody>
      </p:sp>
      <p:pic>
        <p:nvPicPr>
          <p:cNvPr id="8" name="Picture 7" descr="Table&#10;&#10;Description automatically generated with medium confidence">
            <a:extLst>
              <a:ext uri="{FF2B5EF4-FFF2-40B4-BE49-F238E27FC236}">
                <a16:creationId xmlns:a16="http://schemas.microsoft.com/office/drawing/2014/main" id="{61281F4E-94BC-4340-2931-6C511765B7B0}"/>
              </a:ext>
            </a:extLst>
          </p:cNvPr>
          <p:cNvPicPr>
            <a:picLocks noChangeAspect="1"/>
          </p:cNvPicPr>
          <p:nvPr/>
        </p:nvPicPr>
        <p:blipFill>
          <a:blip r:embed="rId5"/>
          <a:stretch>
            <a:fillRect/>
          </a:stretch>
        </p:blipFill>
        <p:spPr>
          <a:xfrm>
            <a:off x="9082723" y="1858362"/>
            <a:ext cx="2125408" cy="1890220"/>
          </a:xfrm>
          <a:prstGeom prst="rect">
            <a:avLst/>
          </a:prstGeom>
        </p:spPr>
      </p:pic>
      <p:pic>
        <p:nvPicPr>
          <p:cNvPr id="3" name="Picture 2">
            <a:extLst>
              <a:ext uri="{FF2B5EF4-FFF2-40B4-BE49-F238E27FC236}">
                <a16:creationId xmlns:a16="http://schemas.microsoft.com/office/drawing/2014/main" id="{17D1FA35-16CE-1267-A26B-70A6DF5836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7736115" y="4064000"/>
            <a:ext cx="4023382" cy="2184401"/>
          </a:xfrm>
          <a:prstGeom prst="rect">
            <a:avLst/>
          </a:prstGeom>
          <a:noFill/>
        </p:spPr>
      </p:pic>
      <p:pic>
        <p:nvPicPr>
          <p:cNvPr id="16" name="Audio 15">
            <a:hlinkClick r:id="" action="ppaction://media"/>
            <a:extLst>
              <a:ext uri="{FF2B5EF4-FFF2-40B4-BE49-F238E27FC236}">
                <a16:creationId xmlns:a16="http://schemas.microsoft.com/office/drawing/2014/main" id="{8961F037-80EA-17CF-655E-A5FC674DCF1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73499763"/>
      </p:ext>
    </p:extLst>
  </p:cSld>
  <p:clrMapOvr>
    <a:masterClrMapping/>
  </p:clrMapOvr>
  <mc:AlternateContent xmlns:mc="http://schemas.openxmlformats.org/markup-compatibility/2006">
    <mc:Choice xmlns:p14="http://schemas.microsoft.com/office/powerpoint/2010/main" Requires="p14">
      <p:transition spd="slow" p14:dur="2000" advTm="11148"/>
    </mc:Choice>
    <mc:Fallback>
      <p:transition spd="slow" advTm="11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E6D55A-8EC8-5D96-9707-DBD6C7AF8E88}"/>
              </a:ext>
            </a:extLst>
          </p:cNvPr>
          <p:cNvSpPr>
            <a:spLocks noGrp="1"/>
          </p:cNvSpPr>
          <p:nvPr>
            <p:ph type="title"/>
          </p:nvPr>
        </p:nvSpPr>
        <p:spPr>
          <a:xfrm>
            <a:off x="612649" y="365125"/>
            <a:ext cx="5076952" cy="1776484"/>
          </a:xfrm>
        </p:spPr>
        <p:txBody>
          <a:bodyPr vert="horz" lIns="91440" tIns="45720" rIns="91440" bIns="45720" rtlCol="0" anchor="b">
            <a:normAutofit fontScale="90000"/>
          </a:bodyPr>
          <a:lstStyle/>
          <a:p>
            <a:pPr marL="742950" lvl="1" indent="-285750" algn="l" rtl="0">
              <a:lnSpc>
                <a:spcPct val="90000"/>
              </a:lnSpc>
              <a:spcBef>
                <a:spcPct val="0"/>
              </a:spcBef>
              <a:spcAft>
                <a:spcPts val="800"/>
              </a:spcAft>
            </a:pPr>
            <a:r>
              <a:rPr lang="en-US" sz="3600" b="1" kern="1200" dirty="0">
                <a:solidFill>
                  <a:schemeClr val="tx1"/>
                </a:solidFill>
                <a:effectLst/>
                <a:latin typeface="+mj-lt"/>
                <a:ea typeface="+mj-ea"/>
                <a:cs typeface="+mj-cs"/>
              </a:rPr>
              <a:t>EXHIBIT MDXEV2C- THIRD TRANSACTION</a:t>
            </a:r>
            <a:br>
              <a:rPr lang="en-US" sz="3400" b="1" kern="1200" dirty="0">
                <a:solidFill>
                  <a:schemeClr val="tx1"/>
                </a:solidFill>
                <a:effectLst/>
                <a:latin typeface="+mj-lt"/>
                <a:ea typeface="+mj-ea"/>
                <a:cs typeface="+mj-cs"/>
              </a:rPr>
            </a:br>
            <a:br>
              <a:rPr lang="en-US" sz="3400" kern="1200" dirty="0">
                <a:solidFill>
                  <a:schemeClr val="tx1"/>
                </a:solidFill>
                <a:effectLst/>
                <a:latin typeface="+mj-lt"/>
                <a:ea typeface="+mj-ea"/>
                <a:cs typeface="+mj-cs"/>
              </a:rPr>
            </a:br>
            <a:endParaRPr lang="en-US" sz="3400" kern="1200" dirty="0">
              <a:solidFill>
                <a:schemeClr val="tx1"/>
              </a:solidFill>
              <a:latin typeface="+mj-lt"/>
              <a:ea typeface="+mj-ea"/>
              <a:cs typeface="+mj-cs"/>
            </a:endParaRPr>
          </a:p>
        </p:txBody>
      </p:sp>
      <p:pic>
        <p:nvPicPr>
          <p:cNvPr id="7" name="Picture 6" descr="Diagram&#10;&#10;Description automatically generated">
            <a:extLst>
              <a:ext uri="{FF2B5EF4-FFF2-40B4-BE49-F238E27FC236}">
                <a16:creationId xmlns:a16="http://schemas.microsoft.com/office/drawing/2014/main" id="{80C1E381-D960-84BC-202E-5E9A5DBA30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8211311" y="300698"/>
            <a:ext cx="3532036" cy="1253872"/>
          </a:xfrm>
          <a:prstGeom prst="rect">
            <a:avLst/>
          </a:prstGeom>
          <a:noFill/>
        </p:spPr>
      </p:pic>
      <p:sp>
        <p:nvSpPr>
          <p:cNvPr id="40"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DFAC37FA-AD1C-8F31-DA63-5C0B2791A30A}"/>
              </a:ext>
            </a:extLst>
          </p:cNvPr>
          <p:cNvSpPr>
            <a:spLocks noGrp="1"/>
          </p:cNvSpPr>
          <p:nvPr>
            <p:ph type="body" sz="half" idx="2"/>
          </p:nvPr>
        </p:nvSpPr>
        <p:spPr>
          <a:xfrm>
            <a:off x="612648" y="2504819"/>
            <a:ext cx="5483352" cy="3672144"/>
          </a:xfrm>
        </p:spPr>
        <p:txBody>
          <a:bodyPr vert="horz" lIns="91440" tIns="45720" rIns="91440" bIns="45720" rtlCol="0">
            <a:normAutofit lnSpcReduction="10000"/>
          </a:bodyPr>
          <a:lstStyle/>
          <a:p>
            <a:r>
              <a:t>MDXEV2c with Bitcoin address 12gTKgbd transferred 0.80000BTC to 1BsHJ7jEm. This is the bitcoin found on the screwed-up piece of paper at [REDACTED]’s waste collection bin. Also, a change of 0.200800BTC to 12gTKgbd6 (change address) from the 1.00090000BTC received from exhibit MDXEV2b, the balance of 0.00010000BTC represent the transaction fee. </a:t>
            </a:r>
          </a:p>
          <a:p>
            <a:r>
              <a:t>This information was verified on blockchain.com, chain.so, bitcoinwhoswho.com and JSON.</a:t>
            </a:r>
          </a:p>
          <a:p/>
        </p:txBody>
      </p:sp>
      <p:pic>
        <p:nvPicPr>
          <p:cNvPr id="9" name="Picture 8" descr="Text&#10;&#10;Description automatically generated">
            <a:extLst>
              <a:ext uri="{FF2B5EF4-FFF2-40B4-BE49-F238E27FC236}">
                <a16:creationId xmlns:a16="http://schemas.microsoft.com/office/drawing/2014/main" id="{FC8B188B-DFE7-127F-A491-95D88C766851}"/>
              </a:ext>
            </a:extLst>
          </p:cNvPr>
          <p:cNvPicPr>
            <a:picLocks noChangeAspect="1"/>
          </p:cNvPicPr>
          <p:nvPr/>
        </p:nvPicPr>
        <p:blipFill>
          <a:blip r:embed="rId5"/>
          <a:stretch>
            <a:fillRect/>
          </a:stretch>
        </p:blipFill>
        <p:spPr>
          <a:xfrm>
            <a:off x="8585586" y="1834037"/>
            <a:ext cx="1677835" cy="1594963"/>
          </a:xfrm>
          <a:prstGeom prst="rect">
            <a:avLst/>
          </a:prstGeom>
        </p:spPr>
      </p:pic>
      <p:pic>
        <p:nvPicPr>
          <p:cNvPr id="5" name="Picture 4">
            <a:extLst>
              <a:ext uri="{FF2B5EF4-FFF2-40B4-BE49-F238E27FC236}">
                <a16:creationId xmlns:a16="http://schemas.microsoft.com/office/drawing/2014/main" id="{E25D1DE5-E239-79B6-184C-8A2E0EFDE9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6708648" y="3875314"/>
            <a:ext cx="5306134" cy="2438400"/>
          </a:xfrm>
          <a:prstGeom prst="rect">
            <a:avLst/>
          </a:prstGeom>
          <a:noFill/>
        </p:spPr>
      </p:pic>
      <p:pic>
        <p:nvPicPr>
          <p:cNvPr id="17" name="Audio 16">
            <a:hlinkClick r:id="" action="ppaction://media"/>
            <a:extLst>
              <a:ext uri="{FF2B5EF4-FFF2-40B4-BE49-F238E27FC236}">
                <a16:creationId xmlns:a16="http://schemas.microsoft.com/office/drawing/2014/main" id="{7597FDC3-261F-8948-BFEA-79981B617A9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7469014"/>
      </p:ext>
    </p:extLst>
  </p:cSld>
  <p:clrMapOvr>
    <a:masterClrMapping/>
  </p:clrMapOvr>
  <mc:AlternateContent xmlns:mc="http://schemas.openxmlformats.org/markup-compatibility/2006">
    <mc:Choice xmlns:p14="http://schemas.microsoft.com/office/powerpoint/2010/main" Requires="p14">
      <p:transition spd="slow" p14:dur="2000" advTm="21005"/>
    </mc:Choice>
    <mc:Fallback>
      <p:transition spd="slow" advTm="21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1B553-CB4A-CC6B-5448-374D8515716E}"/>
              </a:ext>
            </a:extLst>
          </p:cNvPr>
          <p:cNvSpPr>
            <a:spLocks noGrp="1"/>
          </p:cNvSpPr>
          <p:nvPr>
            <p:ph type="title"/>
          </p:nvPr>
        </p:nvSpPr>
        <p:spPr>
          <a:xfrm>
            <a:off x="612648" y="365125"/>
            <a:ext cx="5613981" cy="1776484"/>
          </a:xfrm>
        </p:spPr>
        <p:txBody>
          <a:bodyPr vert="horz" lIns="91440" tIns="45720" rIns="91440" bIns="45720" rtlCol="0" anchor="b">
            <a:normAutofit fontScale="90000"/>
          </a:bodyPr>
          <a:lstStyle/>
          <a:p>
            <a:r>
              <a:t>EXHIBIT MDXEV2D/[REDACTED]ADD01- FOURTH TRANSACTION</a:t>
            </a:r>
            <a:br/>
            <a:br/>
          </a:p>
        </p:txBody>
      </p:sp>
      <p:pic>
        <p:nvPicPr>
          <p:cNvPr id="10" name="Picture 9" descr="Diagram&#10;&#10;Description automatically generated">
            <a:extLst>
              <a:ext uri="{FF2B5EF4-FFF2-40B4-BE49-F238E27FC236}">
                <a16:creationId xmlns:a16="http://schemas.microsoft.com/office/drawing/2014/main" id="{BE85166E-C617-C357-F6D5-2755377A64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8047316" y="132774"/>
            <a:ext cx="3532036" cy="953649"/>
          </a:xfrm>
          <a:prstGeom prst="rect">
            <a:avLst/>
          </a:prstGeom>
          <a:noFill/>
        </p:spPr>
      </p:pic>
      <p:sp>
        <p:nvSpPr>
          <p:cNvPr id="38"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BCBBFA8-C2DF-A0BE-B22B-E34B29A4CFB0}"/>
              </a:ext>
            </a:extLst>
          </p:cNvPr>
          <p:cNvSpPr>
            <a:spLocks noGrp="1"/>
          </p:cNvSpPr>
          <p:nvPr>
            <p:ph type="body" sz="half" idx="2"/>
          </p:nvPr>
        </p:nvSpPr>
        <p:spPr>
          <a:xfrm>
            <a:off x="612649" y="2504819"/>
            <a:ext cx="5762170" cy="3672144"/>
          </a:xfrm>
        </p:spPr>
        <p:txBody>
          <a:bodyPr vert="horz" lIns="91440" tIns="45720" rIns="91440" bIns="45720" rtlCol="0">
            <a:normAutofit/>
          </a:bodyPr>
          <a:lstStyle/>
          <a:p>
            <a:r>
              <a:t>MDXEV2d/[REDACTED]ADD01 with Bitcoin address 1BsHJ7jEm transferred 0.799900BTC to IKEGwrH99 from the 0.80000BTC received from exhibit MDXEV2c, the balance of 0.00010000BTC represent the transaction fee. </a:t>
            </a:r>
          </a:p>
          <a:p>
            <a:r>
              <a:t>This information was verified on blockchain.com, chain.so, bitcoinwhoswho.com and JSON.</a:t>
            </a:r>
          </a:p>
          <a:p/>
          <a:p/>
        </p:txBody>
      </p:sp>
      <p:pic>
        <p:nvPicPr>
          <p:cNvPr id="11" name="Picture 10" descr="Text, application&#10;&#10;Description automatically generated">
            <a:extLst>
              <a:ext uri="{FF2B5EF4-FFF2-40B4-BE49-F238E27FC236}">
                <a16:creationId xmlns:a16="http://schemas.microsoft.com/office/drawing/2014/main" id="{A280449E-EEB8-519A-5E5D-D7E1613BCFC8}"/>
              </a:ext>
            </a:extLst>
          </p:cNvPr>
          <p:cNvPicPr>
            <a:picLocks noChangeAspect="1"/>
          </p:cNvPicPr>
          <p:nvPr/>
        </p:nvPicPr>
        <p:blipFill>
          <a:blip r:embed="rId5"/>
          <a:stretch>
            <a:fillRect/>
          </a:stretch>
        </p:blipFill>
        <p:spPr>
          <a:xfrm>
            <a:off x="9202985" y="1219197"/>
            <a:ext cx="1654382" cy="1572393"/>
          </a:xfrm>
          <a:prstGeom prst="rect">
            <a:avLst/>
          </a:prstGeom>
        </p:spPr>
      </p:pic>
      <p:pic>
        <p:nvPicPr>
          <p:cNvPr id="9" name="Picture 8">
            <a:extLst>
              <a:ext uri="{FF2B5EF4-FFF2-40B4-BE49-F238E27FC236}">
                <a16:creationId xmlns:a16="http://schemas.microsoft.com/office/drawing/2014/main" id="{CCD0B7F1-7E9F-1356-35AB-01012761C0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6763657" y="3280229"/>
            <a:ext cx="5036456" cy="3259944"/>
          </a:xfrm>
          <a:prstGeom prst="rect">
            <a:avLst/>
          </a:prstGeom>
          <a:noFill/>
        </p:spPr>
      </p:pic>
      <p:pic>
        <p:nvPicPr>
          <p:cNvPr id="15" name="Audio 14">
            <a:hlinkClick r:id="" action="ppaction://media"/>
            <a:extLst>
              <a:ext uri="{FF2B5EF4-FFF2-40B4-BE49-F238E27FC236}">
                <a16:creationId xmlns:a16="http://schemas.microsoft.com/office/drawing/2014/main" id="{994949FA-982A-CB00-DBA0-F41FBE4BCFB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81694191"/>
      </p:ext>
    </p:extLst>
  </p:cSld>
  <p:clrMapOvr>
    <a:masterClrMapping/>
  </p:clrMapOvr>
  <mc:AlternateContent xmlns:mc="http://schemas.openxmlformats.org/markup-compatibility/2006">
    <mc:Choice xmlns:p14="http://schemas.microsoft.com/office/powerpoint/2010/main" Requires="p14">
      <p:transition spd="slow" p14:dur="2000" advTm="19046"/>
    </mc:Choice>
    <mc:Fallback>
      <p:transition spd="slow" advTm="19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1B553-CB4A-CC6B-5448-374D8515716E}"/>
              </a:ext>
            </a:extLst>
          </p:cNvPr>
          <p:cNvSpPr>
            <a:spLocks noGrp="1"/>
          </p:cNvSpPr>
          <p:nvPr>
            <p:ph type="title"/>
          </p:nvPr>
        </p:nvSpPr>
        <p:spPr>
          <a:xfrm>
            <a:off x="612648" y="402363"/>
            <a:ext cx="5323695" cy="1156741"/>
          </a:xfrm>
        </p:spPr>
        <p:txBody>
          <a:bodyPr vert="horz" lIns="91440" tIns="45720" rIns="91440" bIns="45720" rtlCol="0" anchor="b">
            <a:normAutofit/>
          </a:bodyPr>
          <a:lstStyle/>
          <a:p>
            <a:pPr>
              <a:spcAft>
                <a:spcPts val="800"/>
              </a:spcAft>
            </a:pPr>
            <a:r>
              <a:rPr lang="en-US" b="1" dirty="0">
                <a:effectLst/>
              </a:rPr>
              <a:t>EXHIBIT MDXEV2E- FIFTH TRANSACTION</a:t>
            </a:r>
            <a:endParaRPr lang="en-US" dirty="0"/>
          </a:p>
        </p:txBody>
      </p:sp>
      <p:pic>
        <p:nvPicPr>
          <p:cNvPr id="7" name="Picture 6" descr="Diagram&#10;&#10;Description automatically generated">
            <a:extLst>
              <a:ext uri="{FF2B5EF4-FFF2-40B4-BE49-F238E27FC236}">
                <a16:creationId xmlns:a16="http://schemas.microsoft.com/office/drawing/2014/main" id="{04EDB4A3-602B-2B8B-091A-67655CF82D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8249643" y="350811"/>
            <a:ext cx="3532036" cy="1156741"/>
          </a:xfrm>
          <a:prstGeom prst="rect">
            <a:avLst/>
          </a:prstGeom>
          <a:noFill/>
        </p:spPr>
      </p:pic>
      <p:sp>
        <p:nvSpPr>
          <p:cNvPr id="45"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BCBBFA8-C2DF-A0BE-B22B-E34B29A4CFB0}"/>
              </a:ext>
            </a:extLst>
          </p:cNvPr>
          <p:cNvSpPr>
            <a:spLocks noGrp="1"/>
          </p:cNvSpPr>
          <p:nvPr>
            <p:ph type="body" sz="half" idx="2"/>
          </p:nvPr>
        </p:nvSpPr>
        <p:spPr>
          <a:xfrm>
            <a:off x="612648" y="2504819"/>
            <a:ext cx="5483352" cy="3672144"/>
          </a:xfrm>
        </p:spPr>
        <p:txBody>
          <a:bodyPr vert="horz" lIns="91440" tIns="45720" rIns="91440" bIns="45720" rtlCol="0">
            <a:normAutofit lnSpcReduction="10000"/>
          </a:bodyPr>
          <a:lstStyle/>
          <a:p>
            <a:r>
              <a:t>MDXEV2e with Bitcoin address 12gTKgbd transferred 0.20000BTC to 1BsHJ7jEm. This is the bitcoin found on the screwed-up piece of paper at [REDACTED]’s waste collection bin. Also, a change of 0.000700BTC to 12gTKgbd6 (change address) from the 0.20080000BTC received from exhibit MDXEV2d, the balance of 0.00010000BTC represent the transaction fee. </a:t>
            </a:r>
          </a:p>
          <a:p>
            <a:r>
              <a:t>This information was verified on blockchain.com, chain.so, bitcoinwhoswho.com and JSON.</a:t>
            </a:r>
          </a:p>
          <a:p/>
          <a:p/>
        </p:txBody>
      </p:sp>
      <p:pic>
        <p:nvPicPr>
          <p:cNvPr id="8" name="Picture 7" descr="Table&#10;&#10;Description automatically generated with low confidence">
            <a:extLst>
              <a:ext uri="{FF2B5EF4-FFF2-40B4-BE49-F238E27FC236}">
                <a16:creationId xmlns:a16="http://schemas.microsoft.com/office/drawing/2014/main" id="{57DFB108-F1D2-B28C-CA11-233EEABBEB7F}"/>
              </a:ext>
            </a:extLst>
          </p:cNvPr>
          <p:cNvPicPr>
            <a:picLocks noChangeAspect="1"/>
          </p:cNvPicPr>
          <p:nvPr/>
        </p:nvPicPr>
        <p:blipFill>
          <a:blip r:embed="rId5"/>
          <a:stretch>
            <a:fillRect/>
          </a:stretch>
        </p:blipFill>
        <p:spPr>
          <a:xfrm>
            <a:off x="8708571" y="1858362"/>
            <a:ext cx="2203347" cy="1613143"/>
          </a:xfrm>
          <a:prstGeom prst="rect">
            <a:avLst/>
          </a:prstGeom>
        </p:spPr>
      </p:pic>
      <p:pic>
        <p:nvPicPr>
          <p:cNvPr id="6" name="Picture 5">
            <a:extLst>
              <a:ext uri="{FF2B5EF4-FFF2-40B4-BE49-F238E27FC236}">
                <a16:creationId xmlns:a16="http://schemas.microsoft.com/office/drawing/2014/main" id="{2814175C-B00F-9565-4A4A-96E70849BE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7082971" y="3822316"/>
            <a:ext cx="4463125" cy="2684874"/>
          </a:xfrm>
          <a:prstGeom prst="rect">
            <a:avLst/>
          </a:prstGeom>
          <a:noFill/>
        </p:spPr>
      </p:pic>
      <p:pic>
        <p:nvPicPr>
          <p:cNvPr id="10" name="Audio 9">
            <a:hlinkClick r:id="" action="ppaction://media"/>
            <a:extLst>
              <a:ext uri="{FF2B5EF4-FFF2-40B4-BE49-F238E27FC236}">
                <a16:creationId xmlns:a16="http://schemas.microsoft.com/office/drawing/2014/main" id="{94FAA900-87C4-3331-6B18-D5A9D5B6956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71791802"/>
      </p:ext>
    </p:extLst>
  </p:cSld>
  <p:clrMapOvr>
    <a:masterClrMapping/>
  </p:clrMapOvr>
  <mc:AlternateContent xmlns:mc="http://schemas.openxmlformats.org/markup-compatibility/2006">
    <mc:Choice xmlns:p14="http://schemas.microsoft.com/office/powerpoint/2010/main" Requires="p14">
      <p:transition spd="slow" p14:dur="2000" advTm="18538"/>
    </mc:Choice>
    <mc:Fallback>
      <p:transition spd="slow" advTm="18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1B553-CB4A-CC6B-5448-374D8515716E}"/>
              </a:ext>
            </a:extLst>
          </p:cNvPr>
          <p:cNvSpPr>
            <a:spLocks noGrp="1"/>
          </p:cNvSpPr>
          <p:nvPr>
            <p:ph type="title"/>
          </p:nvPr>
        </p:nvSpPr>
        <p:spPr>
          <a:xfrm>
            <a:off x="612648" y="365125"/>
            <a:ext cx="6034895" cy="1209581"/>
          </a:xfrm>
        </p:spPr>
        <p:txBody>
          <a:bodyPr vert="horz" lIns="91440" tIns="45720" rIns="91440" bIns="45720" rtlCol="0" anchor="b">
            <a:normAutofit/>
          </a:bodyPr>
          <a:lstStyle/>
          <a:p>
            <a:r>
              <a:rPr lang="en-US" b="1" dirty="0">
                <a:effectLst/>
              </a:rPr>
              <a:t>EXHIBIT MDXEV2F- SIXTH TRANSACTION</a:t>
            </a:r>
          </a:p>
        </p:txBody>
      </p:sp>
      <p:pic>
        <p:nvPicPr>
          <p:cNvPr id="5" name="Picture 4" descr="Diagram&#10;&#10;Description automatically generated">
            <a:extLst>
              <a:ext uri="{FF2B5EF4-FFF2-40B4-BE49-F238E27FC236}">
                <a16:creationId xmlns:a16="http://schemas.microsoft.com/office/drawing/2014/main" id="{163FA545-6F45-6C78-DD8D-216158A4D7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8306488" y="116155"/>
            <a:ext cx="3532036" cy="1509944"/>
          </a:xfrm>
          <a:prstGeom prst="rect">
            <a:avLst/>
          </a:prstGeom>
          <a:noFill/>
        </p:spPr>
      </p:pic>
      <p:sp>
        <p:nvSpPr>
          <p:cNvPr id="52"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BCBBFA8-C2DF-A0BE-B22B-E34B29A4CFB0}"/>
              </a:ext>
            </a:extLst>
          </p:cNvPr>
          <p:cNvSpPr>
            <a:spLocks noGrp="1"/>
          </p:cNvSpPr>
          <p:nvPr>
            <p:ph type="body" sz="half" idx="2"/>
          </p:nvPr>
        </p:nvSpPr>
        <p:spPr>
          <a:xfrm>
            <a:off x="612648" y="2504819"/>
            <a:ext cx="5280152" cy="3672144"/>
          </a:xfrm>
        </p:spPr>
        <p:txBody>
          <a:bodyPr vert="horz" lIns="91440" tIns="45720" rIns="91440" bIns="45720" rtlCol="0">
            <a:normAutofit/>
          </a:bodyPr>
          <a:lstStyle/>
          <a:p>
            <a:r>
              <a:t>MDXEV2f/[REDACTED]ADD01 with Bitcoin address 1BsHJ7jEm transferred 0.199900BTC to IKEGwrH99 from the 0.20000BTC received from exhibit MDXEV2e, the balance of 0.00010000BTC represent the transaction fee. </a:t>
            </a:r>
          </a:p>
          <a:p>
            <a:r>
              <a:t>This information was verified on blockchain.com, chain.so, bitcoinwhoswho.com and JSON.</a:t>
            </a:r>
          </a:p>
          <a:p>
            <a:r>
              <a:t> </a:t>
            </a:r>
          </a:p>
          <a:p/>
          <a:p/>
        </p:txBody>
      </p:sp>
      <p:pic>
        <p:nvPicPr>
          <p:cNvPr id="9" name="Picture 8" descr="Graphical user interface, text, application, email&#10;&#10;Description automatically generated">
            <a:extLst>
              <a:ext uri="{FF2B5EF4-FFF2-40B4-BE49-F238E27FC236}">
                <a16:creationId xmlns:a16="http://schemas.microsoft.com/office/drawing/2014/main" id="{F850E8DF-1059-8282-3108-ADCB745BF205}"/>
              </a:ext>
            </a:extLst>
          </p:cNvPr>
          <p:cNvPicPr>
            <a:picLocks noChangeAspect="1"/>
          </p:cNvPicPr>
          <p:nvPr/>
        </p:nvPicPr>
        <p:blipFill>
          <a:blip r:embed="rId5"/>
          <a:stretch>
            <a:fillRect/>
          </a:stretch>
        </p:blipFill>
        <p:spPr>
          <a:xfrm>
            <a:off x="8852486" y="1574706"/>
            <a:ext cx="1886265" cy="1509944"/>
          </a:xfrm>
          <a:prstGeom prst="rect">
            <a:avLst/>
          </a:prstGeom>
        </p:spPr>
      </p:pic>
      <p:pic>
        <p:nvPicPr>
          <p:cNvPr id="3" name="Picture 2">
            <a:extLst>
              <a:ext uri="{FF2B5EF4-FFF2-40B4-BE49-F238E27FC236}">
                <a16:creationId xmlns:a16="http://schemas.microsoft.com/office/drawing/2014/main" id="{C9A2225C-2871-FFFF-3311-8535FCBE65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6647543" y="3773351"/>
            <a:ext cx="4931809" cy="2583906"/>
          </a:xfrm>
          <a:prstGeom prst="rect">
            <a:avLst/>
          </a:prstGeom>
          <a:noFill/>
        </p:spPr>
      </p:pic>
      <p:pic>
        <p:nvPicPr>
          <p:cNvPr id="10" name="Audio 9">
            <a:hlinkClick r:id="" action="ppaction://media"/>
            <a:extLst>
              <a:ext uri="{FF2B5EF4-FFF2-40B4-BE49-F238E27FC236}">
                <a16:creationId xmlns:a16="http://schemas.microsoft.com/office/drawing/2014/main" id="{EB312D8F-6476-632B-4AF5-2013D23CEEA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87337200"/>
      </p:ext>
    </p:extLst>
  </p:cSld>
  <p:clrMapOvr>
    <a:masterClrMapping/>
  </p:clrMapOvr>
  <mc:AlternateContent xmlns:mc="http://schemas.openxmlformats.org/markup-compatibility/2006">
    <mc:Choice xmlns:p14="http://schemas.microsoft.com/office/powerpoint/2010/main" Requires="p14">
      <p:transition spd="slow" p14:dur="2000" advTm="12543"/>
    </mc:Choice>
    <mc:Fallback>
      <p:transition spd="slow" advTm="12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1B553-CB4A-CC6B-5448-374D8515716E}"/>
              </a:ext>
            </a:extLst>
          </p:cNvPr>
          <p:cNvSpPr>
            <a:spLocks noGrp="1"/>
          </p:cNvSpPr>
          <p:nvPr>
            <p:ph type="title"/>
          </p:nvPr>
        </p:nvSpPr>
        <p:spPr>
          <a:xfrm>
            <a:off x="612649" y="365125"/>
            <a:ext cx="4888266" cy="1228676"/>
          </a:xfrm>
        </p:spPr>
        <p:txBody>
          <a:bodyPr vert="horz" lIns="91440" tIns="45720" rIns="91440" bIns="45720" rtlCol="0" anchor="b">
            <a:normAutofit/>
          </a:bodyPr>
          <a:lstStyle/>
          <a:p>
            <a:r>
              <a:rPr lang="en-US" b="1" dirty="0">
                <a:effectLst/>
              </a:rPr>
              <a:t>EXHIBIT MDXEV2G- SEVENTH TRANSACTION</a:t>
            </a:r>
          </a:p>
        </p:txBody>
      </p:sp>
      <p:pic>
        <p:nvPicPr>
          <p:cNvPr id="7" name="Picture 6" descr="Diagram&#10;&#10;Description automatically generated">
            <a:extLst>
              <a:ext uri="{FF2B5EF4-FFF2-40B4-BE49-F238E27FC236}">
                <a16:creationId xmlns:a16="http://schemas.microsoft.com/office/drawing/2014/main" id="{EC11FD62-6578-0F93-3D24-03FA483284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8211311" y="190872"/>
            <a:ext cx="3532036" cy="1304099"/>
          </a:xfrm>
          <a:prstGeom prst="rect">
            <a:avLst/>
          </a:prstGeom>
          <a:noFill/>
        </p:spPr>
      </p:pic>
      <p:sp>
        <p:nvSpPr>
          <p:cNvPr id="59"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BCBBFA8-C2DF-A0BE-B22B-E34B29A4CFB0}"/>
              </a:ext>
            </a:extLst>
          </p:cNvPr>
          <p:cNvSpPr>
            <a:spLocks noGrp="1"/>
          </p:cNvSpPr>
          <p:nvPr>
            <p:ph type="body" sz="half" idx="2"/>
          </p:nvPr>
        </p:nvSpPr>
        <p:spPr>
          <a:xfrm>
            <a:off x="612648" y="2504819"/>
            <a:ext cx="4888266" cy="3672144"/>
          </a:xfrm>
        </p:spPr>
        <p:txBody>
          <a:bodyPr vert="horz" lIns="91440" tIns="45720" rIns="91440" bIns="45720" rtlCol="0">
            <a:normAutofit/>
          </a:bodyPr>
          <a:lstStyle/>
          <a:p>
            <a:pPr marL="285750" indent="-228600">
              <a:buFont typeface="Arial" panose="020B0604020202020204" pitchFamily="34" charset="0"/>
              <a:buChar char="•"/>
            </a:pPr>
            <a:r>
              <a:rPr lang="en-US" sz="2200" dirty="0">
                <a:effectLst/>
              </a:rPr>
              <a:t>MDXEV2g with Bitcoin address IKEGwrH99 transferred 0.00356200BTC to19hovRzmF from the 0.19990000BTC received from exhibit MDXEV2f, the balance of 0.00010000BTC represent the transaction fee. </a:t>
            </a:r>
          </a:p>
          <a:p>
            <a:pPr marL="285750" indent="-228600">
              <a:buFont typeface="Arial" panose="020B0604020202020204" pitchFamily="34" charset="0"/>
              <a:buChar char="•"/>
            </a:pPr>
            <a:r>
              <a:rPr lang="en-US" sz="2200" dirty="0">
                <a:effectLst/>
              </a:rPr>
              <a:t>This information was verified on blockchain.com, chain.so, bitcoinwhoswho.com and JSON.</a:t>
            </a:r>
          </a:p>
          <a:p>
            <a:r>
              <a:rPr lang="en-US" sz="2200" b="1" dirty="0">
                <a:effectLst/>
              </a:rPr>
              <a:t> </a:t>
            </a:r>
            <a:endParaRPr lang="en-US" sz="2200" dirty="0">
              <a:effectLst/>
            </a:endParaRPr>
          </a:p>
          <a:p>
            <a:pPr marL="114300" indent="-228600">
              <a:buFont typeface="Arial" panose="020B0604020202020204" pitchFamily="34" charset="0"/>
              <a:buChar char="•"/>
            </a:pPr>
            <a:endParaRPr lang="en-US" sz="2200" b="1" dirty="0"/>
          </a:p>
          <a:p>
            <a:pPr marL="342900" indent="-228600">
              <a:buFont typeface="Arial" panose="020B0604020202020204" pitchFamily="34" charset="0"/>
              <a:buChar char="•"/>
            </a:pPr>
            <a:endParaRPr lang="en-US" sz="2200" b="1" dirty="0"/>
          </a:p>
        </p:txBody>
      </p:sp>
      <p:pic>
        <p:nvPicPr>
          <p:cNvPr id="8" name="Picture 7" descr="Table&#10;&#10;Description automatically generated">
            <a:extLst>
              <a:ext uri="{FF2B5EF4-FFF2-40B4-BE49-F238E27FC236}">
                <a16:creationId xmlns:a16="http://schemas.microsoft.com/office/drawing/2014/main" id="{DD44DF77-8665-E83E-8E42-92F0F161B2A2}"/>
              </a:ext>
            </a:extLst>
          </p:cNvPr>
          <p:cNvPicPr>
            <a:picLocks noChangeAspect="1"/>
          </p:cNvPicPr>
          <p:nvPr/>
        </p:nvPicPr>
        <p:blipFill>
          <a:blip r:embed="rId5"/>
          <a:stretch>
            <a:fillRect/>
          </a:stretch>
        </p:blipFill>
        <p:spPr>
          <a:xfrm>
            <a:off x="8859255" y="1630377"/>
            <a:ext cx="1778819" cy="1585612"/>
          </a:xfrm>
          <a:prstGeom prst="rect">
            <a:avLst/>
          </a:prstGeom>
        </p:spPr>
      </p:pic>
      <p:pic>
        <p:nvPicPr>
          <p:cNvPr id="6" name="Picture 5">
            <a:extLst>
              <a:ext uri="{FF2B5EF4-FFF2-40B4-BE49-F238E27FC236}">
                <a16:creationId xmlns:a16="http://schemas.microsoft.com/office/drawing/2014/main" id="{17C5235C-D848-72E7-AD54-09A58D5C97D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6691088" y="3505446"/>
            <a:ext cx="4888263" cy="2987429"/>
          </a:xfrm>
          <a:prstGeom prst="rect">
            <a:avLst/>
          </a:prstGeom>
          <a:noFill/>
        </p:spPr>
      </p:pic>
      <p:pic>
        <p:nvPicPr>
          <p:cNvPr id="10" name="Audio 9">
            <a:hlinkClick r:id="" action="ppaction://media"/>
            <a:extLst>
              <a:ext uri="{FF2B5EF4-FFF2-40B4-BE49-F238E27FC236}">
                <a16:creationId xmlns:a16="http://schemas.microsoft.com/office/drawing/2014/main" id="{14C5B269-EEAA-DF29-FD86-B46158DD64B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02831876"/>
      </p:ext>
    </p:extLst>
  </p:cSld>
  <p:clrMapOvr>
    <a:masterClrMapping/>
  </p:clrMapOvr>
  <mc:AlternateContent xmlns:mc="http://schemas.openxmlformats.org/markup-compatibility/2006">
    <mc:Choice xmlns:p14="http://schemas.microsoft.com/office/powerpoint/2010/main" Requires="p14">
      <p:transition spd="slow" p14:dur="2000" advTm="14089"/>
    </mc:Choice>
    <mc:Fallback>
      <p:transition spd="slow" advTm="14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1B553-CB4A-CC6B-5448-374D8515716E}"/>
              </a:ext>
            </a:extLst>
          </p:cNvPr>
          <p:cNvSpPr>
            <a:spLocks noGrp="1"/>
          </p:cNvSpPr>
          <p:nvPr>
            <p:ph type="title"/>
          </p:nvPr>
        </p:nvSpPr>
        <p:spPr>
          <a:xfrm>
            <a:off x="612648" y="365125"/>
            <a:ext cx="4917295" cy="1776484"/>
          </a:xfrm>
        </p:spPr>
        <p:txBody>
          <a:bodyPr vert="horz" lIns="91440" tIns="45720" rIns="91440" bIns="45720" rtlCol="0" anchor="b">
            <a:normAutofit/>
          </a:bodyPr>
          <a:lstStyle/>
          <a:p>
            <a:r>
              <a:rPr lang="en-US" b="1" dirty="0">
                <a:effectLst/>
              </a:rPr>
              <a:t>EXHIBIT MDXEV2H- EIGHTH TRANSACTION</a:t>
            </a:r>
            <a:br>
              <a:rPr lang="en-US" sz="3800" b="1" dirty="0">
                <a:effectLst/>
              </a:rPr>
            </a:br>
            <a:r>
              <a:rPr lang="en-US" sz="3800" dirty="0">
                <a:effectLst/>
              </a:rPr>
              <a:t> </a:t>
            </a:r>
          </a:p>
        </p:txBody>
      </p:sp>
      <p:pic>
        <p:nvPicPr>
          <p:cNvPr id="5" name="Picture 4" descr="Diagram&#10;&#10;Description automatically generated">
            <a:extLst>
              <a:ext uri="{FF2B5EF4-FFF2-40B4-BE49-F238E27FC236}">
                <a16:creationId xmlns:a16="http://schemas.microsoft.com/office/drawing/2014/main" id="{CAF27FA3-2753-4783-541A-40D07C31D7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8380272" y="9970"/>
            <a:ext cx="3532036" cy="1527606"/>
          </a:xfrm>
          <a:prstGeom prst="rect">
            <a:avLst/>
          </a:prstGeom>
          <a:noFill/>
        </p:spPr>
      </p:pic>
      <p:sp>
        <p:nvSpPr>
          <p:cNvPr id="66"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BCBBFA8-C2DF-A0BE-B22B-E34B29A4CFB0}"/>
              </a:ext>
            </a:extLst>
          </p:cNvPr>
          <p:cNvSpPr>
            <a:spLocks noGrp="1"/>
          </p:cNvSpPr>
          <p:nvPr>
            <p:ph type="body" sz="half" idx="2"/>
          </p:nvPr>
        </p:nvSpPr>
        <p:spPr>
          <a:xfrm>
            <a:off x="612648" y="2504819"/>
            <a:ext cx="4917295" cy="3672144"/>
          </a:xfrm>
        </p:spPr>
        <p:txBody>
          <a:bodyPr vert="horz" lIns="91440" tIns="45720" rIns="91440" bIns="45720" rtlCol="0">
            <a:normAutofit/>
          </a:bodyPr>
          <a:lstStyle/>
          <a:p>
            <a:pPr marL="285750" indent="-228600">
              <a:buFont typeface="Arial" panose="020B0604020202020204" pitchFamily="34" charset="0"/>
              <a:buChar char="•"/>
            </a:pPr>
            <a:r>
              <a:rPr lang="en-US" sz="2200" dirty="0">
                <a:effectLst/>
              </a:rPr>
              <a:t>MDXEV2h with Bitcoin address 19hovRzmF transferred 0.01000509BTC to 1KC9gb9yg a change address, from the 0.003562BTC received from exhibit MDXEV2g, the balance of 0.00010000BTC represent the transaction fee.</a:t>
            </a:r>
          </a:p>
          <a:p>
            <a:pPr marL="285750" indent="-228600">
              <a:buFont typeface="Arial" panose="020B0604020202020204" pitchFamily="34" charset="0"/>
              <a:buChar char="•"/>
            </a:pPr>
            <a:r>
              <a:rPr lang="en-US" sz="2200" dirty="0">
                <a:effectLst/>
              </a:rPr>
              <a:t>This information was verified on blockchain.com, chain.so, bitcoinwhoswho.com and JSON.</a:t>
            </a:r>
          </a:p>
          <a:p>
            <a:pPr indent="-228600">
              <a:buFont typeface="Arial" panose="020B0604020202020204" pitchFamily="34" charset="0"/>
              <a:buChar char="•"/>
            </a:pPr>
            <a:endParaRPr lang="en-US" sz="2200" dirty="0">
              <a:effectLst/>
            </a:endParaRPr>
          </a:p>
          <a:p>
            <a:pPr marL="114300" indent="-228600">
              <a:buFont typeface="Arial" panose="020B0604020202020204" pitchFamily="34" charset="0"/>
              <a:buChar char="•"/>
            </a:pPr>
            <a:endParaRPr lang="en-US" sz="2200" b="1" dirty="0"/>
          </a:p>
          <a:p>
            <a:pPr marL="342900" indent="-228600">
              <a:buFont typeface="Arial" panose="020B0604020202020204" pitchFamily="34" charset="0"/>
              <a:buChar char="•"/>
            </a:pPr>
            <a:endParaRPr lang="en-US" sz="2200" b="1" dirty="0"/>
          </a:p>
        </p:txBody>
      </p:sp>
      <p:pic>
        <p:nvPicPr>
          <p:cNvPr id="9" name="Picture 8" descr="Table&#10;&#10;Description automatically generated with medium confidence">
            <a:extLst>
              <a:ext uri="{FF2B5EF4-FFF2-40B4-BE49-F238E27FC236}">
                <a16:creationId xmlns:a16="http://schemas.microsoft.com/office/drawing/2014/main" id="{3D60F073-74FE-A2DD-583B-393D6417A980}"/>
              </a:ext>
            </a:extLst>
          </p:cNvPr>
          <p:cNvPicPr>
            <a:picLocks noChangeAspect="1"/>
          </p:cNvPicPr>
          <p:nvPr/>
        </p:nvPicPr>
        <p:blipFill>
          <a:blip r:embed="rId5"/>
          <a:stretch>
            <a:fillRect/>
          </a:stretch>
        </p:blipFill>
        <p:spPr>
          <a:xfrm>
            <a:off x="9078116" y="1765378"/>
            <a:ext cx="1545904" cy="1100626"/>
          </a:xfrm>
          <a:prstGeom prst="rect">
            <a:avLst/>
          </a:prstGeom>
        </p:spPr>
      </p:pic>
      <p:pic>
        <p:nvPicPr>
          <p:cNvPr id="3" name="Picture 2">
            <a:extLst>
              <a:ext uri="{FF2B5EF4-FFF2-40B4-BE49-F238E27FC236}">
                <a16:creationId xmlns:a16="http://schemas.microsoft.com/office/drawing/2014/main" id="{D221445C-E21F-64D4-44A6-E50E376964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6662060" y="3429000"/>
            <a:ext cx="4673597" cy="2819401"/>
          </a:xfrm>
          <a:prstGeom prst="rect">
            <a:avLst/>
          </a:prstGeom>
          <a:noFill/>
        </p:spPr>
      </p:pic>
      <p:pic>
        <p:nvPicPr>
          <p:cNvPr id="10" name="Audio 9">
            <a:hlinkClick r:id="" action="ppaction://media"/>
            <a:extLst>
              <a:ext uri="{FF2B5EF4-FFF2-40B4-BE49-F238E27FC236}">
                <a16:creationId xmlns:a16="http://schemas.microsoft.com/office/drawing/2014/main" id="{85928D3F-6E5A-103B-EEC1-FD58573EDA0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20079907"/>
      </p:ext>
    </p:extLst>
  </p:cSld>
  <p:clrMapOvr>
    <a:masterClrMapping/>
  </p:clrMapOvr>
  <mc:AlternateContent xmlns:mc="http://schemas.openxmlformats.org/markup-compatibility/2006">
    <mc:Choice xmlns:p14="http://schemas.microsoft.com/office/powerpoint/2010/main" Requires="p14">
      <p:transition spd="slow" p14:dur="2000" advTm="11550"/>
    </mc:Choice>
    <mc:Fallback>
      <p:transition spd="slow" advTm="11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1B553-CB4A-CC6B-5448-374D8515716E}"/>
              </a:ext>
            </a:extLst>
          </p:cNvPr>
          <p:cNvSpPr>
            <a:spLocks noGrp="1"/>
          </p:cNvSpPr>
          <p:nvPr>
            <p:ph type="title"/>
          </p:nvPr>
        </p:nvSpPr>
        <p:spPr>
          <a:xfrm>
            <a:off x="612648" y="365125"/>
            <a:ext cx="6986015" cy="924905"/>
          </a:xfrm>
        </p:spPr>
        <p:txBody>
          <a:bodyPr vert="horz" lIns="91440" tIns="45720" rIns="91440" bIns="45720" rtlCol="0" anchor="b">
            <a:normAutofit/>
          </a:bodyPr>
          <a:lstStyle/>
          <a:p>
            <a:r>
              <a:rPr lang="en-US" b="1" dirty="0">
                <a:effectLst/>
              </a:rPr>
              <a:t>EXHIBIT MDXEV2I- NINETH TRANSACTION</a:t>
            </a:r>
            <a:endParaRPr lang="en-US" dirty="0">
              <a:effectLst/>
            </a:endParaRPr>
          </a:p>
        </p:txBody>
      </p:sp>
      <p:pic>
        <p:nvPicPr>
          <p:cNvPr id="7" name="Picture 6" descr="Diagram&#10;&#10;Description automatically generated">
            <a:extLst>
              <a:ext uri="{FF2B5EF4-FFF2-40B4-BE49-F238E27FC236}">
                <a16:creationId xmlns:a16="http://schemas.microsoft.com/office/drawing/2014/main" id="{85E09AAF-64B8-7648-2F15-544FD4886A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8380272" y="58949"/>
            <a:ext cx="3532036" cy="1450537"/>
          </a:xfrm>
          <a:prstGeom prst="rect">
            <a:avLst/>
          </a:prstGeom>
          <a:noFill/>
        </p:spPr>
      </p:pic>
      <p:sp>
        <p:nvSpPr>
          <p:cNvPr id="73"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BCBBFA8-C2DF-A0BE-B22B-E34B29A4CFB0}"/>
              </a:ext>
            </a:extLst>
          </p:cNvPr>
          <p:cNvSpPr>
            <a:spLocks noGrp="1"/>
          </p:cNvSpPr>
          <p:nvPr>
            <p:ph type="body" sz="half" idx="2"/>
          </p:nvPr>
        </p:nvSpPr>
        <p:spPr>
          <a:xfrm>
            <a:off x="612647" y="2506734"/>
            <a:ext cx="6049410" cy="3672144"/>
          </a:xfrm>
        </p:spPr>
        <p:txBody>
          <a:bodyPr vert="horz" lIns="91440" tIns="45720" rIns="91440" bIns="45720" rtlCol="0">
            <a:normAutofit/>
          </a:bodyPr>
          <a:lstStyle/>
          <a:p>
            <a:r>
              <a:t>MDXEV2i with Bitcoin address 1KC9gb9yg previously a change address together with other 5 inputs transferred 0.42269220BTC to 1D1CbAjrc (which is one the 3 new Bitcoin addresses from [REDACTED]) from the 0.01000509BTC received from exhibit MDXEV2h, the balance of 0.00011090BTC represent the transaction fee.</a:t>
            </a:r>
          </a:p>
          <a:p>
            <a:r>
              <a:t>This information was verified on blockchain.com, chain.so, bitcoinwhoswho.com and JSON.</a:t>
            </a:r>
          </a:p>
          <a:p/>
          <a:p/>
          <a:p/>
        </p:txBody>
      </p:sp>
      <p:pic>
        <p:nvPicPr>
          <p:cNvPr id="8" name="Picture 7" descr="Text, application&#10;&#10;Description automatically generated">
            <a:extLst>
              <a:ext uri="{FF2B5EF4-FFF2-40B4-BE49-F238E27FC236}">
                <a16:creationId xmlns:a16="http://schemas.microsoft.com/office/drawing/2014/main" id="{AC424AE9-BBB9-7D14-1369-2C63782A4B31}"/>
              </a:ext>
            </a:extLst>
          </p:cNvPr>
          <p:cNvPicPr>
            <a:picLocks noChangeAspect="1"/>
          </p:cNvPicPr>
          <p:nvPr/>
        </p:nvPicPr>
        <p:blipFill>
          <a:blip r:embed="rId5"/>
          <a:stretch>
            <a:fillRect/>
          </a:stretch>
        </p:blipFill>
        <p:spPr>
          <a:xfrm>
            <a:off x="9062921" y="1685971"/>
            <a:ext cx="1661772" cy="1561455"/>
          </a:xfrm>
          <a:prstGeom prst="rect">
            <a:avLst/>
          </a:prstGeom>
        </p:spPr>
      </p:pic>
      <p:pic>
        <p:nvPicPr>
          <p:cNvPr id="6" name="Picture 5">
            <a:extLst>
              <a:ext uri="{FF2B5EF4-FFF2-40B4-BE49-F238E27FC236}">
                <a16:creationId xmlns:a16="http://schemas.microsoft.com/office/drawing/2014/main" id="{AAA74E35-8B52-9195-1666-A98882E145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6937828" y="3755080"/>
            <a:ext cx="4760685" cy="2737795"/>
          </a:xfrm>
          <a:prstGeom prst="rect">
            <a:avLst/>
          </a:prstGeom>
          <a:noFill/>
        </p:spPr>
      </p:pic>
      <p:pic>
        <p:nvPicPr>
          <p:cNvPr id="10" name="Audio 9">
            <a:hlinkClick r:id="" action="ppaction://media"/>
            <a:extLst>
              <a:ext uri="{FF2B5EF4-FFF2-40B4-BE49-F238E27FC236}">
                <a16:creationId xmlns:a16="http://schemas.microsoft.com/office/drawing/2014/main" id="{768DD099-0850-B400-00A8-1639BEDD3C9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70680654"/>
      </p:ext>
    </p:extLst>
  </p:cSld>
  <p:clrMapOvr>
    <a:masterClrMapping/>
  </p:clrMapOvr>
  <mc:AlternateContent xmlns:mc="http://schemas.openxmlformats.org/markup-compatibility/2006">
    <mc:Choice xmlns:p14="http://schemas.microsoft.com/office/powerpoint/2010/main" Requires="p14">
      <p:transition spd="slow" p14:dur="2000" advTm="12062"/>
    </mc:Choice>
    <mc:Fallback>
      <p:transition spd="slow" advTm="12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6" name="Rectangle 95">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5B9681-E264-6931-3080-57D5CE979F15}"/>
              </a:ext>
            </a:extLst>
          </p:cNvPr>
          <p:cNvSpPr>
            <a:spLocks noGrp="1"/>
          </p:cNvSpPr>
          <p:nvPr>
            <p:ph type="title"/>
          </p:nvPr>
        </p:nvSpPr>
        <p:spPr>
          <a:xfrm>
            <a:off x="838200" y="978408"/>
            <a:ext cx="3721608" cy="1106424"/>
          </a:xfrm>
        </p:spPr>
        <p:txBody>
          <a:bodyPr>
            <a:normAutofit fontScale="90000"/>
          </a:bodyPr>
          <a:lstStyle/>
          <a:p>
            <a:r>
              <a:rPr lang="en-GB" sz="3600" b="1" dirty="0">
                <a:effectLst/>
                <a:latin typeface="Calibri" panose="020F0502020204030204" pitchFamily="34" charset="0"/>
                <a:ea typeface="Arial" panose="020B0604020202020204" pitchFamily="34" charset="0"/>
                <a:cs typeface="Calibri" panose="020F0502020204030204" pitchFamily="34" charset="0"/>
              </a:rPr>
              <a:t>THE CODED NAME COINGENIE</a:t>
            </a:r>
            <a:br>
              <a:rPr lang="en-GB" sz="2400" dirty="0">
                <a:effectLst/>
                <a:latin typeface="Calibri" panose="020F0502020204030204" pitchFamily="34" charset="0"/>
                <a:ea typeface="Arial" panose="020B0604020202020204" pitchFamily="34" charset="0"/>
                <a:cs typeface="Times New Roman" panose="02020603050405020304" pitchFamily="18" charset="0"/>
              </a:rPr>
            </a:br>
            <a:endParaRPr lang="en-GB" sz="2400" dirty="0"/>
          </a:p>
        </p:txBody>
      </p:sp>
      <p:sp>
        <p:nvSpPr>
          <p:cNvPr id="98" name="Rectangle 97">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910686D-1468-7C8D-E392-283FA8B78F7A}"/>
              </a:ext>
            </a:extLst>
          </p:cNvPr>
          <p:cNvSpPr>
            <a:spLocks noGrp="1"/>
          </p:cNvSpPr>
          <p:nvPr>
            <p:ph idx="1"/>
          </p:nvPr>
        </p:nvSpPr>
        <p:spPr>
          <a:xfrm>
            <a:off x="838200" y="2368296"/>
            <a:ext cx="3721608" cy="3502152"/>
          </a:xfrm>
        </p:spPr>
        <p:txBody>
          <a:bodyPr>
            <a:normAutofit/>
          </a:bodyPr>
          <a:lstStyle/>
          <a:p>
            <a:r>
              <a:rPr lang="en-US" sz="1700" dirty="0">
                <a:effectLst/>
                <a:latin typeface="Calibri" panose="020F0502020204030204" pitchFamily="34" charset="0"/>
                <a:ea typeface="Times New Roman" panose="02020603050405020304" pitchFamily="18" charset="0"/>
              </a:rPr>
              <a:t>The case started with the registration of a coded named </a:t>
            </a:r>
            <a:r>
              <a:rPr lang="en-US" sz="1700" dirty="0" err="1">
                <a:effectLst/>
                <a:latin typeface="Calibri" panose="020F0502020204030204" pitchFamily="34" charset="0"/>
                <a:ea typeface="Times New Roman" panose="02020603050405020304" pitchFamily="18" charset="0"/>
              </a:rPr>
              <a:t>Coingenie</a:t>
            </a:r>
            <a:r>
              <a:rPr lang="en-US" sz="1700" dirty="0">
                <a:effectLst/>
                <a:latin typeface="Calibri" panose="020F0502020204030204" pitchFamily="34" charset="0"/>
                <a:ea typeface="Times New Roman" panose="02020603050405020304" pitchFamily="18" charset="0"/>
              </a:rPr>
              <a:t> on bitcointalk.org on December 06, 2015, with five posts and a last active date on August 01, 2016.</a:t>
            </a:r>
          </a:p>
          <a:p>
            <a:r>
              <a:rPr lang="en-US" sz="1700" dirty="0" err="1">
                <a:latin typeface="Calibri" panose="020F0502020204030204" pitchFamily="34" charset="0"/>
                <a:ea typeface="Times New Roman" panose="02020603050405020304" pitchFamily="18" charset="0"/>
              </a:rPr>
              <a:t>Coingenie</a:t>
            </a:r>
            <a:r>
              <a:rPr lang="en-US" sz="1700" dirty="0">
                <a:latin typeface="Calibri" panose="020F0502020204030204" pitchFamily="34" charset="0"/>
                <a:ea typeface="Times New Roman" panose="02020603050405020304" pitchFamily="18" charset="0"/>
              </a:rPr>
              <a:t> 2 from bing.com with just  one post.</a:t>
            </a:r>
          </a:p>
          <a:p>
            <a:r>
              <a:rPr lang="en-US" sz="1700" dirty="0">
                <a:latin typeface="Calibri" panose="020F0502020204030204" pitchFamily="34" charset="0"/>
                <a:ea typeface="Times New Roman" panose="02020603050405020304" pitchFamily="18" charset="0"/>
                <a:cs typeface="Calibri" panose="020F0502020204030204" pitchFamily="34" charset="0"/>
              </a:rPr>
              <a:t>A </a:t>
            </a:r>
            <a:r>
              <a:rPr lang="en-US" sz="1700" dirty="0">
                <a:effectLst/>
                <a:latin typeface="Calibri" panose="020F0502020204030204" pitchFamily="34" charset="0"/>
                <a:ea typeface="Times New Roman" panose="02020603050405020304" pitchFamily="18" charset="0"/>
                <a:cs typeface="Calibri" panose="020F0502020204030204" pitchFamily="34" charset="0"/>
              </a:rPr>
              <a:t>Facebook account called </a:t>
            </a:r>
            <a:r>
              <a:rPr lang="en-US" sz="1700" dirty="0" err="1">
                <a:effectLst/>
                <a:latin typeface="Calibri" panose="020F0502020204030204" pitchFamily="34" charset="0"/>
                <a:ea typeface="Times New Roman" panose="02020603050405020304" pitchFamily="18" charset="0"/>
                <a:cs typeface="Calibri" panose="020F0502020204030204" pitchFamily="34" charset="0"/>
              </a:rPr>
              <a:t>Coingenie</a:t>
            </a:r>
            <a:r>
              <a:rPr lang="en-US" sz="1700" dirty="0">
                <a:effectLst/>
                <a:latin typeface="Calibri" panose="020F0502020204030204" pitchFamily="34" charset="0"/>
                <a:ea typeface="Times New Roman" panose="02020603050405020304" pitchFamily="18" charset="0"/>
                <a:cs typeface="Calibri" panose="020F0502020204030204" pitchFamily="34" charset="0"/>
              </a:rPr>
              <a:t> cryptocurrency ATM and a localbitcoin.com account with no further information.</a:t>
            </a:r>
            <a:endParaRPr lang="en-GB" sz="1700" dirty="0">
              <a:effectLst/>
              <a:latin typeface="Calibri" panose="020F0502020204030204" pitchFamily="34" charset="0"/>
              <a:ea typeface="Calibri" panose="020F0502020204030204" pitchFamily="34" charset="0"/>
              <a:cs typeface="Arial" panose="020B0604020202020204" pitchFamily="34" charset="0"/>
            </a:endParaRPr>
          </a:p>
          <a:p>
            <a:endParaRPr lang="en-US" sz="1700" dirty="0">
              <a:effectLst/>
              <a:latin typeface="Calibri" panose="020F0502020204030204" pitchFamily="34" charset="0"/>
              <a:ea typeface="Times New Roman" panose="02020603050405020304" pitchFamily="18" charset="0"/>
            </a:endParaRPr>
          </a:p>
          <a:p>
            <a:endParaRPr lang="en-GB" sz="1700" dirty="0"/>
          </a:p>
        </p:txBody>
      </p:sp>
      <p:pic>
        <p:nvPicPr>
          <p:cNvPr id="9" name="Picture 8">
            <a:extLst>
              <a:ext uri="{FF2B5EF4-FFF2-40B4-BE49-F238E27FC236}">
                <a16:creationId xmlns:a16="http://schemas.microsoft.com/office/drawing/2014/main" id="{89566E11-93B4-C562-E2E3-FF4842CB5790}"/>
              </a:ext>
            </a:extLst>
          </p:cNvPr>
          <p:cNvPicPr>
            <a:picLocks noChangeAspect="1"/>
          </p:cNvPicPr>
          <p:nvPr/>
        </p:nvPicPr>
        <p:blipFill>
          <a:blip r:embed="rId4"/>
          <a:stretch>
            <a:fillRect/>
          </a:stretch>
        </p:blipFill>
        <p:spPr>
          <a:xfrm>
            <a:off x="5233267" y="930190"/>
            <a:ext cx="3248351" cy="2095186"/>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52F90186-FBE7-7D26-C628-81836DC78A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8589914" y="1027642"/>
            <a:ext cx="3248352" cy="1900285"/>
          </a:xfrm>
          <a:prstGeom prst="rect">
            <a:avLst/>
          </a:prstGeom>
          <a:noFill/>
        </p:spPr>
      </p:pic>
      <p:pic>
        <p:nvPicPr>
          <p:cNvPr id="4" name="Picture 3" descr="Graphical user interface, text, application, email&#10;&#10;Description automatically generated">
            <a:extLst>
              <a:ext uri="{FF2B5EF4-FFF2-40B4-BE49-F238E27FC236}">
                <a16:creationId xmlns:a16="http://schemas.microsoft.com/office/drawing/2014/main" id="{E01157A7-1D7F-2435-E194-25AC4B5F72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5233268" y="3600708"/>
            <a:ext cx="3248352" cy="2363176"/>
          </a:xfrm>
          <a:prstGeom prst="rect">
            <a:avLst/>
          </a:prstGeom>
          <a:noFill/>
        </p:spPr>
      </p:pic>
      <p:pic>
        <p:nvPicPr>
          <p:cNvPr id="6" name="Picture 5" descr="Graphical user interface, text, application, email&#10;&#10;Description automatically generated">
            <a:extLst>
              <a:ext uri="{FF2B5EF4-FFF2-40B4-BE49-F238E27FC236}">
                <a16:creationId xmlns:a16="http://schemas.microsoft.com/office/drawing/2014/main" id="{F24C6398-17A9-B262-D4EE-936F79B20D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8589914" y="4037772"/>
            <a:ext cx="3248352" cy="1486120"/>
          </a:xfrm>
          <a:prstGeom prst="rect">
            <a:avLst/>
          </a:prstGeom>
          <a:noFill/>
        </p:spPr>
      </p:pic>
      <p:pic>
        <p:nvPicPr>
          <p:cNvPr id="36" name="Audio 35">
            <a:hlinkClick r:id="" action="ppaction://media"/>
            <a:extLst>
              <a:ext uri="{FF2B5EF4-FFF2-40B4-BE49-F238E27FC236}">
                <a16:creationId xmlns:a16="http://schemas.microsoft.com/office/drawing/2014/main" id="{6F5D87FC-D796-1DB9-72A6-44A03F2B61A2}"/>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05035948"/>
      </p:ext>
    </p:extLst>
  </p:cSld>
  <p:clrMapOvr>
    <a:masterClrMapping/>
  </p:clrMapOvr>
  <mc:AlternateContent xmlns:mc="http://schemas.openxmlformats.org/markup-compatibility/2006">
    <mc:Choice xmlns:p14="http://schemas.microsoft.com/office/powerpoint/2010/main" Requires="p14">
      <p:transition spd="slow" p14:dur="2000" advTm="38131"/>
    </mc:Choice>
    <mc:Fallback>
      <p:transition spd="slow" advTm="38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1B553-CB4A-CC6B-5448-374D8515716E}"/>
              </a:ext>
            </a:extLst>
          </p:cNvPr>
          <p:cNvSpPr>
            <a:spLocks noGrp="1"/>
          </p:cNvSpPr>
          <p:nvPr>
            <p:ph type="title"/>
          </p:nvPr>
        </p:nvSpPr>
        <p:spPr>
          <a:xfrm>
            <a:off x="612649" y="365125"/>
            <a:ext cx="5483352" cy="1232953"/>
          </a:xfrm>
        </p:spPr>
        <p:txBody>
          <a:bodyPr vert="horz" lIns="91440" tIns="45720" rIns="91440" bIns="45720" rtlCol="0" anchor="b">
            <a:normAutofit/>
          </a:bodyPr>
          <a:lstStyle/>
          <a:p>
            <a:r>
              <a:t>EXHIBIT MDXEV4/[REDACTED]ADD02- TEN TRANSACTION</a:t>
            </a:r>
          </a:p>
        </p:txBody>
      </p:sp>
      <p:pic>
        <p:nvPicPr>
          <p:cNvPr id="5" name="Picture 4" descr="Diagram&#10;&#10;Description automatically generated">
            <a:extLst>
              <a:ext uri="{FF2B5EF4-FFF2-40B4-BE49-F238E27FC236}">
                <a16:creationId xmlns:a16="http://schemas.microsoft.com/office/drawing/2014/main" id="{9F2A1C8D-416A-6873-7241-8906F1CE53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8380272" y="172255"/>
            <a:ext cx="3532036" cy="1509944"/>
          </a:xfrm>
          <a:prstGeom prst="rect">
            <a:avLst/>
          </a:prstGeom>
          <a:noFill/>
        </p:spPr>
      </p:pic>
      <p:sp>
        <p:nvSpPr>
          <p:cNvPr id="80"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BCBBFA8-C2DF-A0BE-B22B-E34B29A4CFB0}"/>
              </a:ext>
            </a:extLst>
          </p:cNvPr>
          <p:cNvSpPr>
            <a:spLocks noGrp="1"/>
          </p:cNvSpPr>
          <p:nvPr>
            <p:ph type="body" sz="half" idx="2"/>
          </p:nvPr>
        </p:nvSpPr>
        <p:spPr>
          <a:xfrm>
            <a:off x="612648" y="2504819"/>
            <a:ext cx="4699581" cy="3672144"/>
          </a:xfrm>
        </p:spPr>
        <p:txBody>
          <a:bodyPr vert="horz" lIns="91440" tIns="45720" rIns="91440" bIns="45720" rtlCol="0">
            <a:normAutofit/>
          </a:bodyPr>
          <a:lstStyle/>
          <a:p>
            <a:r>
              <a:t>MDXEV4/[REDACTED]ADD02 with Bitcoin address 1D1CbAjrc transferred 0.05507371BTC to 1K5F2tvbt from the 0.05509593BTC received from exhibit MDXEV2i, the balance of 0.00002222BTC represent the transaction fee.</a:t>
            </a:r>
          </a:p>
          <a:p>
            <a:r>
              <a:t>This information was verified on blockchain.com, chain.so, bitcoinwhoswho.com and JSON.</a:t>
            </a:r>
          </a:p>
          <a:p/>
          <a:p/>
          <a:p/>
          <a:p/>
        </p:txBody>
      </p:sp>
      <p:pic>
        <p:nvPicPr>
          <p:cNvPr id="9" name="Picture 8" descr="Text, application&#10;&#10;Description automatically generated">
            <a:extLst>
              <a:ext uri="{FF2B5EF4-FFF2-40B4-BE49-F238E27FC236}">
                <a16:creationId xmlns:a16="http://schemas.microsoft.com/office/drawing/2014/main" id="{A06BC5E0-CF52-1DC8-E094-4706A1BC548F}"/>
              </a:ext>
            </a:extLst>
          </p:cNvPr>
          <p:cNvPicPr>
            <a:picLocks noChangeAspect="1"/>
          </p:cNvPicPr>
          <p:nvPr/>
        </p:nvPicPr>
        <p:blipFill>
          <a:blip r:embed="rId5"/>
          <a:stretch>
            <a:fillRect/>
          </a:stretch>
        </p:blipFill>
        <p:spPr>
          <a:xfrm>
            <a:off x="9074521" y="1744847"/>
            <a:ext cx="1962503" cy="1509944"/>
          </a:xfrm>
          <a:prstGeom prst="rect">
            <a:avLst/>
          </a:prstGeom>
        </p:spPr>
      </p:pic>
      <p:pic>
        <p:nvPicPr>
          <p:cNvPr id="3" name="Picture 2">
            <a:extLst>
              <a:ext uri="{FF2B5EF4-FFF2-40B4-BE49-F238E27FC236}">
                <a16:creationId xmlns:a16="http://schemas.microsoft.com/office/drawing/2014/main" id="{48CB70A9-E2E9-5C75-B50A-0C5BD24A0D5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6096000" y="3603210"/>
            <a:ext cx="5368119" cy="3082535"/>
          </a:xfrm>
          <a:prstGeom prst="rect">
            <a:avLst/>
          </a:prstGeom>
          <a:noFill/>
        </p:spPr>
      </p:pic>
      <p:pic>
        <p:nvPicPr>
          <p:cNvPr id="10" name="Audio 9">
            <a:hlinkClick r:id="" action="ppaction://media"/>
            <a:extLst>
              <a:ext uri="{FF2B5EF4-FFF2-40B4-BE49-F238E27FC236}">
                <a16:creationId xmlns:a16="http://schemas.microsoft.com/office/drawing/2014/main" id="{CD7E92B0-4F42-8F68-CD3A-64498F09E23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54744263"/>
      </p:ext>
    </p:extLst>
  </p:cSld>
  <p:clrMapOvr>
    <a:masterClrMapping/>
  </p:clrMapOvr>
  <mc:AlternateContent xmlns:mc="http://schemas.openxmlformats.org/markup-compatibility/2006">
    <mc:Choice xmlns:p14="http://schemas.microsoft.com/office/powerpoint/2010/main" Requires="p14">
      <p:transition spd="slow" p14:dur="2000" advTm="16529"/>
    </mc:Choice>
    <mc:Fallback>
      <p:transition spd="slow" advTm="16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1B553-CB4A-CC6B-5448-374D8515716E}"/>
              </a:ext>
            </a:extLst>
          </p:cNvPr>
          <p:cNvSpPr>
            <a:spLocks noGrp="1"/>
          </p:cNvSpPr>
          <p:nvPr>
            <p:ph type="title"/>
          </p:nvPr>
        </p:nvSpPr>
        <p:spPr>
          <a:xfrm>
            <a:off x="612649" y="365125"/>
            <a:ext cx="6180038" cy="1335362"/>
          </a:xfrm>
        </p:spPr>
        <p:txBody>
          <a:bodyPr vert="horz" lIns="91440" tIns="45720" rIns="91440" bIns="45720" rtlCol="0" anchor="b">
            <a:normAutofit/>
          </a:bodyPr>
          <a:lstStyle/>
          <a:p>
            <a:r>
              <a:t>EXHIBIT MDXEV5/[REDACTED]ADD03- ELEVENTH TRANSACTION</a:t>
            </a:r>
          </a:p>
        </p:txBody>
      </p:sp>
      <p:pic>
        <p:nvPicPr>
          <p:cNvPr id="7" name="Picture 6" descr="Diagram&#10;&#10;Description automatically generated">
            <a:extLst>
              <a:ext uri="{FF2B5EF4-FFF2-40B4-BE49-F238E27FC236}">
                <a16:creationId xmlns:a16="http://schemas.microsoft.com/office/drawing/2014/main" id="{3062EDBA-A7B4-BEA4-6C64-8BF89FF274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8380272" y="208203"/>
            <a:ext cx="3532036" cy="1492284"/>
          </a:xfrm>
          <a:prstGeom prst="rect">
            <a:avLst/>
          </a:prstGeom>
          <a:noFill/>
        </p:spPr>
      </p:pic>
      <p:sp>
        <p:nvSpPr>
          <p:cNvPr id="87"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BCBBFA8-C2DF-A0BE-B22B-E34B29A4CFB0}"/>
              </a:ext>
            </a:extLst>
          </p:cNvPr>
          <p:cNvSpPr>
            <a:spLocks noGrp="1"/>
          </p:cNvSpPr>
          <p:nvPr>
            <p:ph type="body" sz="half" idx="2"/>
          </p:nvPr>
        </p:nvSpPr>
        <p:spPr>
          <a:xfrm>
            <a:off x="612648" y="2504819"/>
            <a:ext cx="4685066" cy="3672144"/>
          </a:xfrm>
        </p:spPr>
        <p:txBody>
          <a:bodyPr vert="horz" lIns="91440" tIns="45720" rIns="91440" bIns="45720" rtlCol="0">
            <a:normAutofit lnSpcReduction="10000"/>
          </a:bodyPr>
          <a:lstStyle/>
          <a:p>
            <a:r>
              <a:t>MDXEV5/[REDACTED]ADD03 with Bitcoin address 1K5F2tvbt transferred 0.05209165BTC to   18CrEAx2TBTC (A change address) from the 0.18504521BTC (0.10163507+ 0.08341014) received from exhibit MDXEV4/[REDACTED]ADD02, the balance of 0.00036850 BTC represent the transaction fee. </a:t>
            </a:r>
          </a:p>
          <a:p>
            <a:r>
              <a:t>This information was verified on blockchain.com, chain.so, bitcoinwhoswho.com and JSON.</a:t>
            </a:r>
          </a:p>
          <a:p/>
          <a:p/>
          <a:p/>
          <a:p/>
        </p:txBody>
      </p:sp>
      <p:pic>
        <p:nvPicPr>
          <p:cNvPr id="8" name="Picture 7" descr="Table&#10;&#10;Description automatically generated with medium confidence">
            <a:extLst>
              <a:ext uri="{FF2B5EF4-FFF2-40B4-BE49-F238E27FC236}">
                <a16:creationId xmlns:a16="http://schemas.microsoft.com/office/drawing/2014/main" id="{5556F3EE-F141-ED7D-5B82-25CAABA789AF}"/>
              </a:ext>
            </a:extLst>
          </p:cNvPr>
          <p:cNvPicPr>
            <a:picLocks noChangeAspect="1"/>
          </p:cNvPicPr>
          <p:nvPr/>
        </p:nvPicPr>
        <p:blipFill>
          <a:blip r:embed="rId5"/>
          <a:stretch>
            <a:fillRect/>
          </a:stretch>
        </p:blipFill>
        <p:spPr>
          <a:xfrm>
            <a:off x="9172322" y="1700487"/>
            <a:ext cx="1947936" cy="1890220"/>
          </a:xfrm>
          <a:prstGeom prst="rect">
            <a:avLst/>
          </a:prstGeom>
        </p:spPr>
      </p:pic>
      <p:pic>
        <p:nvPicPr>
          <p:cNvPr id="6" name="Picture 5">
            <a:extLst>
              <a:ext uri="{FF2B5EF4-FFF2-40B4-BE49-F238E27FC236}">
                <a16:creationId xmlns:a16="http://schemas.microsoft.com/office/drawing/2014/main" id="{C3A2783D-DCCA-0921-2EB4-4AAED3F807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5910362" y="3904343"/>
            <a:ext cx="5668991" cy="2538228"/>
          </a:xfrm>
          <a:prstGeom prst="rect">
            <a:avLst/>
          </a:prstGeom>
          <a:noFill/>
        </p:spPr>
      </p:pic>
      <p:pic>
        <p:nvPicPr>
          <p:cNvPr id="10" name="Audio 9">
            <a:hlinkClick r:id="" action="ppaction://media"/>
            <a:extLst>
              <a:ext uri="{FF2B5EF4-FFF2-40B4-BE49-F238E27FC236}">
                <a16:creationId xmlns:a16="http://schemas.microsoft.com/office/drawing/2014/main" id="{395F0379-4CCA-D3C3-A8FC-321BFC7AD32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18483421"/>
      </p:ext>
    </p:extLst>
  </p:cSld>
  <p:clrMapOvr>
    <a:masterClrMapping/>
  </p:clrMapOvr>
  <mc:AlternateContent xmlns:mc="http://schemas.openxmlformats.org/markup-compatibility/2006">
    <mc:Choice xmlns:p14="http://schemas.microsoft.com/office/powerpoint/2010/main" Requires="p14">
      <p:transition spd="slow" p14:dur="2000" advTm="26058"/>
    </mc:Choice>
    <mc:Fallback>
      <p:transition spd="slow" advTm="26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1B553-CB4A-CC6B-5448-374D8515716E}"/>
              </a:ext>
            </a:extLst>
          </p:cNvPr>
          <p:cNvSpPr>
            <a:spLocks noGrp="1"/>
          </p:cNvSpPr>
          <p:nvPr>
            <p:ph type="title"/>
          </p:nvPr>
        </p:nvSpPr>
        <p:spPr>
          <a:xfrm>
            <a:off x="612649" y="365125"/>
            <a:ext cx="6297818" cy="1150132"/>
          </a:xfrm>
        </p:spPr>
        <p:txBody>
          <a:bodyPr vert="horz" lIns="91440" tIns="45720" rIns="91440" bIns="45720" rtlCol="0" anchor="b">
            <a:normAutofit/>
          </a:bodyPr>
          <a:lstStyle/>
          <a:p>
            <a:r>
              <a:t>EXHIBIT MDXEV6/[REDACTED]ADD04- TWELFTH TRANSACTION</a:t>
            </a:r>
          </a:p>
        </p:txBody>
      </p:sp>
      <p:pic>
        <p:nvPicPr>
          <p:cNvPr id="5" name="Picture 4" descr="Diagram&#10;&#10;Description automatically generated">
            <a:extLst>
              <a:ext uri="{FF2B5EF4-FFF2-40B4-BE49-F238E27FC236}">
                <a16:creationId xmlns:a16="http://schemas.microsoft.com/office/drawing/2014/main" id="{AEACF688-4231-C0BC-D149-C4E28FC62E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8379410" y="246236"/>
            <a:ext cx="3532036" cy="1342173"/>
          </a:xfrm>
          <a:prstGeom prst="rect">
            <a:avLst/>
          </a:prstGeom>
          <a:noFill/>
        </p:spPr>
      </p:pic>
      <p:sp>
        <p:nvSpPr>
          <p:cNvPr id="94"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BCBBFA8-C2DF-A0BE-B22B-E34B29A4CFB0}"/>
              </a:ext>
            </a:extLst>
          </p:cNvPr>
          <p:cNvSpPr>
            <a:spLocks noGrp="1"/>
          </p:cNvSpPr>
          <p:nvPr>
            <p:ph type="body" sz="half" idx="2"/>
          </p:nvPr>
        </p:nvSpPr>
        <p:spPr>
          <a:xfrm>
            <a:off x="612648" y="2504819"/>
            <a:ext cx="5278486" cy="3672144"/>
          </a:xfrm>
        </p:spPr>
        <p:txBody>
          <a:bodyPr vert="horz" lIns="91440" tIns="45720" rIns="91440" bIns="45720" rtlCol="0">
            <a:normAutofit/>
          </a:bodyPr>
          <a:lstStyle/>
          <a:p>
            <a:r>
              <a:t>MDXEV6/[REDACTED]ADD04 with Bitcoin address 18CrEAx2T BTC (A change address) and 1K19WSrneA BTC transferred 0.33411627 BTC to 1EfbLyLa5 from the 0.05209165 BTC received from exhibit MDXEV4/[REDACTED]ADD02, the balance of 0.00011111 BTC represent the transaction fee. </a:t>
            </a:r>
          </a:p>
          <a:p>
            <a:r>
              <a:t>This information was verified on blockchain.com, chain.so, bitcoinwhoswho.com and JSON.</a:t>
            </a:r>
          </a:p>
          <a:p/>
          <a:p/>
          <a:p/>
          <a:p/>
        </p:txBody>
      </p:sp>
      <p:pic>
        <p:nvPicPr>
          <p:cNvPr id="3" name="Picture 2">
            <a:extLst>
              <a:ext uri="{FF2B5EF4-FFF2-40B4-BE49-F238E27FC236}">
                <a16:creationId xmlns:a16="http://schemas.microsoft.com/office/drawing/2014/main" id="{8E00B543-3A11-8827-4A9D-A39B696F6B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6300869" y="3739825"/>
            <a:ext cx="5610576" cy="2753050"/>
          </a:xfrm>
          <a:prstGeom prst="rect">
            <a:avLst/>
          </a:prstGeom>
          <a:noFill/>
        </p:spPr>
      </p:pic>
      <p:pic>
        <p:nvPicPr>
          <p:cNvPr id="9" name="Picture 8" descr="Graphical user interface, text, application&#10;&#10;Description automatically generated">
            <a:extLst>
              <a:ext uri="{FF2B5EF4-FFF2-40B4-BE49-F238E27FC236}">
                <a16:creationId xmlns:a16="http://schemas.microsoft.com/office/drawing/2014/main" id="{9D0675FB-66CB-0349-2B7A-EC011C4BB18C}"/>
              </a:ext>
            </a:extLst>
          </p:cNvPr>
          <p:cNvPicPr>
            <a:picLocks noChangeAspect="1"/>
          </p:cNvPicPr>
          <p:nvPr/>
        </p:nvPicPr>
        <p:blipFill>
          <a:blip r:embed="rId6"/>
          <a:stretch>
            <a:fillRect/>
          </a:stretch>
        </p:blipFill>
        <p:spPr>
          <a:xfrm>
            <a:off x="8379410" y="1785019"/>
            <a:ext cx="3049546" cy="1758196"/>
          </a:xfrm>
          <a:prstGeom prst="rect">
            <a:avLst/>
          </a:prstGeom>
        </p:spPr>
      </p:pic>
      <p:pic>
        <p:nvPicPr>
          <p:cNvPr id="10" name="Audio 9">
            <a:hlinkClick r:id="" action="ppaction://media"/>
            <a:extLst>
              <a:ext uri="{FF2B5EF4-FFF2-40B4-BE49-F238E27FC236}">
                <a16:creationId xmlns:a16="http://schemas.microsoft.com/office/drawing/2014/main" id="{7F714003-E1AA-8321-0EE5-9DE99BDEB84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73087655"/>
      </p:ext>
    </p:extLst>
  </p:cSld>
  <p:clrMapOvr>
    <a:masterClrMapping/>
  </p:clrMapOvr>
  <mc:AlternateContent xmlns:mc="http://schemas.openxmlformats.org/markup-compatibility/2006">
    <mc:Choice xmlns:p14="http://schemas.microsoft.com/office/powerpoint/2010/main" Requires="p14">
      <p:transition spd="slow" p14:dur="2000" advTm="50723"/>
    </mc:Choice>
    <mc:Fallback>
      <p:transition spd="slow" advTm="50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1EE285D5-8110-4AE6-AF36-F83E457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1B553-CB4A-CC6B-5448-374D8515716E}"/>
              </a:ext>
            </a:extLst>
          </p:cNvPr>
          <p:cNvSpPr>
            <a:spLocks noGrp="1"/>
          </p:cNvSpPr>
          <p:nvPr>
            <p:ph type="title"/>
          </p:nvPr>
        </p:nvSpPr>
        <p:spPr>
          <a:xfrm>
            <a:off x="395145" y="464408"/>
            <a:ext cx="4813223" cy="1263055"/>
          </a:xfrm>
        </p:spPr>
        <p:txBody>
          <a:bodyPr vert="horz" lIns="91440" tIns="45720" rIns="91440" bIns="45720" rtlCol="0" anchor="b">
            <a:normAutofit/>
          </a:bodyPr>
          <a:lstStyle/>
          <a:p>
            <a:r>
              <a:rPr lang="en-US" b="1" kern="1200" dirty="0">
                <a:solidFill>
                  <a:schemeClr val="tx1"/>
                </a:solidFill>
                <a:latin typeface="+mj-lt"/>
                <a:ea typeface="+mj-ea"/>
                <a:cs typeface="+mj-cs"/>
              </a:rPr>
              <a:t>EXHIBIT MDXEV3- 7V6YJCMQEM3JKJJ2.ONION </a:t>
            </a:r>
          </a:p>
        </p:txBody>
      </p:sp>
      <p:sp>
        <p:nvSpPr>
          <p:cNvPr id="1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328" y="2457800"/>
            <a:ext cx="3877056" cy="18288"/>
          </a:xfrm>
          <a:custGeom>
            <a:avLst/>
            <a:gdLst>
              <a:gd name="connsiteX0" fmla="*/ 0 w 3877056"/>
              <a:gd name="connsiteY0" fmla="*/ 0 h 18288"/>
              <a:gd name="connsiteX1" fmla="*/ 723717 w 3877056"/>
              <a:gd name="connsiteY1" fmla="*/ 0 h 18288"/>
              <a:gd name="connsiteX2" fmla="*/ 1447434 w 3877056"/>
              <a:gd name="connsiteY2" fmla="*/ 0 h 18288"/>
              <a:gd name="connsiteX3" fmla="*/ 1977299 w 3877056"/>
              <a:gd name="connsiteY3" fmla="*/ 0 h 18288"/>
              <a:gd name="connsiteX4" fmla="*/ 2623475 w 3877056"/>
              <a:gd name="connsiteY4" fmla="*/ 0 h 18288"/>
              <a:gd name="connsiteX5" fmla="*/ 3192109 w 3877056"/>
              <a:gd name="connsiteY5" fmla="*/ 0 h 18288"/>
              <a:gd name="connsiteX6" fmla="*/ 3877056 w 3877056"/>
              <a:gd name="connsiteY6" fmla="*/ 0 h 18288"/>
              <a:gd name="connsiteX7" fmla="*/ 3877056 w 3877056"/>
              <a:gd name="connsiteY7" fmla="*/ 18288 h 18288"/>
              <a:gd name="connsiteX8" fmla="*/ 3230880 w 3877056"/>
              <a:gd name="connsiteY8" fmla="*/ 18288 h 18288"/>
              <a:gd name="connsiteX9" fmla="*/ 2662245 w 3877056"/>
              <a:gd name="connsiteY9" fmla="*/ 18288 h 18288"/>
              <a:gd name="connsiteX10" fmla="*/ 2016069 w 3877056"/>
              <a:gd name="connsiteY10" fmla="*/ 18288 h 18288"/>
              <a:gd name="connsiteX11" fmla="*/ 1408664 w 3877056"/>
              <a:gd name="connsiteY11" fmla="*/ 18288 h 18288"/>
              <a:gd name="connsiteX12" fmla="*/ 840029 w 3877056"/>
              <a:gd name="connsiteY12" fmla="*/ 18288 h 18288"/>
              <a:gd name="connsiteX13" fmla="*/ 0 w 3877056"/>
              <a:gd name="connsiteY13" fmla="*/ 18288 h 18288"/>
              <a:gd name="connsiteX14" fmla="*/ 0 w 3877056"/>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18288" fill="none" extrusionOk="0">
                <a:moveTo>
                  <a:pt x="0" y="0"/>
                </a:moveTo>
                <a:cubicBezTo>
                  <a:pt x="155902" y="14477"/>
                  <a:pt x="567164" y="18992"/>
                  <a:pt x="723717" y="0"/>
                </a:cubicBezTo>
                <a:cubicBezTo>
                  <a:pt x="880270" y="-18992"/>
                  <a:pt x="1230427" y="-33316"/>
                  <a:pt x="1447434" y="0"/>
                </a:cubicBezTo>
                <a:cubicBezTo>
                  <a:pt x="1664441" y="33316"/>
                  <a:pt x="1866557" y="5702"/>
                  <a:pt x="1977299" y="0"/>
                </a:cubicBezTo>
                <a:cubicBezTo>
                  <a:pt x="2088041" y="-5702"/>
                  <a:pt x="2302485" y="24099"/>
                  <a:pt x="2623475" y="0"/>
                </a:cubicBezTo>
                <a:cubicBezTo>
                  <a:pt x="2944465" y="-24099"/>
                  <a:pt x="2993399" y="-19795"/>
                  <a:pt x="3192109" y="0"/>
                </a:cubicBezTo>
                <a:cubicBezTo>
                  <a:pt x="3390819" y="19795"/>
                  <a:pt x="3581349" y="-26551"/>
                  <a:pt x="3877056" y="0"/>
                </a:cubicBezTo>
                <a:cubicBezTo>
                  <a:pt x="3877095" y="7328"/>
                  <a:pt x="3877675" y="9982"/>
                  <a:pt x="3877056" y="18288"/>
                </a:cubicBezTo>
                <a:cubicBezTo>
                  <a:pt x="3576596" y="42394"/>
                  <a:pt x="3502355" y="16962"/>
                  <a:pt x="3230880" y="18288"/>
                </a:cubicBezTo>
                <a:cubicBezTo>
                  <a:pt x="2959405" y="19614"/>
                  <a:pt x="2924948" y="18543"/>
                  <a:pt x="2662245" y="18288"/>
                </a:cubicBezTo>
                <a:cubicBezTo>
                  <a:pt x="2399543" y="18033"/>
                  <a:pt x="2231855" y="26028"/>
                  <a:pt x="2016069" y="18288"/>
                </a:cubicBezTo>
                <a:cubicBezTo>
                  <a:pt x="1800283" y="10548"/>
                  <a:pt x="1665927" y="755"/>
                  <a:pt x="1408664" y="18288"/>
                </a:cubicBezTo>
                <a:cubicBezTo>
                  <a:pt x="1151402" y="35821"/>
                  <a:pt x="1016899" y="28407"/>
                  <a:pt x="840029" y="18288"/>
                </a:cubicBezTo>
                <a:cubicBezTo>
                  <a:pt x="663160" y="8169"/>
                  <a:pt x="304031" y="-14425"/>
                  <a:pt x="0" y="18288"/>
                </a:cubicBezTo>
                <a:cubicBezTo>
                  <a:pt x="-593" y="9736"/>
                  <a:pt x="244" y="6610"/>
                  <a:pt x="0" y="0"/>
                </a:cubicBezTo>
                <a:close/>
              </a:path>
              <a:path w="3877056" h="18288" stroke="0" extrusionOk="0">
                <a:moveTo>
                  <a:pt x="0" y="0"/>
                </a:moveTo>
                <a:cubicBezTo>
                  <a:pt x="205869" y="28368"/>
                  <a:pt x="460328" y="6409"/>
                  <a:pt x="646176" y="0"/>
                </a:cubicBezTo>
                <a:cubicBezTo>
                  <a:pt x="832024" y="-6409"/>
                  <a:pt x="1043494" y="26447"/>
                  <a:pt x="1331123" y="0"/>
                </a:cubicBezTo>
                <a:cubicBezTo>
                  <a:pt x="1618752" y="-26447"/>
                  <a:pt x="1675797" y="-26969"/>
                  <a:pt x="1938528" y="0"/>
                </a:cubicBezTo>
                <a:cubicBezTo>
                  <a:pt x="2201259" y="26969"/>
                  <a:pt x="2439942" y="23453"/>
                  <a:pt x="2662245" y="0"/>
                </a:cubicBezTo>
                <a:cubicBezTo>
                  <a:pt x="2884548" y="-23453"/>
                  <a:pt x="3094562" y="-7899"/>
                  <a:pt x="3308421" y="0"/>
                </a:cubicBezTo>
                <a:cubicBezTo>
                  <a:pt x="3522280" y="7899"/>
                  <a:pt x="3615459" y="3066"/>
                  <a:pt x="3877056" y="0"/>
                </a:cubicBezTo>
                <a:cubicBezTo>
                  <a:pt x="3877383" y="8595"/>
                  <a:pt x="3876984" y="13110"/>
                  <a:pt x="3877056" y="18288"/>
                </a:cubicBezTo>
                <a:cubicBezTo>
                  <a:pt x="3624575" y="4903"/>
                  <a:pt x="3478089" y="20597"/>
                  <a:pt x="3230880" y="18288"/>
                </a:cubicBezTo>
                <a:cubicBezTo>
                  <a:pt x="2983671" y="15979"/>
                  <a:pt x="2743376" y="19903"/>
                  <a:pt x="2507163" y="18288"/>
                </a:cubicBezTo>
                <a:cubicBezTo>
                  <a:pt x="2270950" y="16673"/>
                  <a:pt x="1992617" y="19013"/>
                  <a:pt x="1822216" y="18288"/>
                </a:cubicBezTo>
                <a:cubicBezTo>
                  <a:pt x="1651815" y="17563"/>
                  <a:pt x="1370782" y="42338"/>
                  <a:pt x="1253581" y="18288"/>
                </a:cubicBezTo>
                <a:cubicBezTo>
                  <a:pt x="1136380" y="-5762"/>
                  <a:pt x="854528" y="8046"/>
                  <a:pt x="723717" y="18288"/>
                </a:cubicBezTo>
                <a:cubicBezTo>
                  <a:pt x="592906" y="28530"/>
                  <a:pt x="166343" y="24405"/>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BCBBFA8-C2DF-A0BE-B22B-E34B29A4CFB0}"/>
              </a:ext>
            </a:extLst>
          </p:cNvPr>
          <p:cNvSpPr>
            <a:spLocks noGrp="1"/>
          </p:cNvSpPr>
          <p:nvPr>
            <p:ph type="body" sz="half" idx="2"/>
          </p:nvPr>
        </p:nvSpPr>
        <p:spPr>
          <a:xfrm>
            <a:off x="629489" y="2741264"/>
            <a:ext cx="4404039" cy="3386399"/>
          </a:xfrm>
        </p:spPr>
        <p:txBody>
          <a:bodyPr vert="horz" lIns="91440" tIns="45720" rIns="91440" bIns="45720" rtlCol="0">
            <a:normAutofit/>
          </a:bodyPr>
          <a:lstStyle/>
          <a:p>
            <a:pPr marL="285750" indent="-228600">
              <a:buFont typeface="Arial" panose="020B0604020202020204" pitchFamily="34" charset="0"/>
              <a:buChar char="•"/>
            </a:pPr>
            <a:r>
              <a:rPr lang="en-US" sz="1400">
                <a:effectLst/>
              </a:rPr>
              <a:t>Exhibit MDXEV3 was paper evidence left in Police Post Box by a male wearing a hoodie and balaclava</a:t>
            </a:r>
          </a:p>
          <a:p>
            <a:pPr marL="285750" indent="-228600">
              <a:buFont typeface="Arial" panose="020B0604020202020204" pitchFamily="34" charset="0"/>
              <a:buChar char="•"/>
            </a:pPr>
            <a:r>
              <a:rPr lang="en-US" sz="1400">
                <a:effectLst/>
              </a:rPr>
              <a:t>Mail2tor was identified as an existing domain name registered in May 2017 through whatsmyname.app but no information about </a:t>
            </a:r>
            <a:r>
              <a:rPr lang="en-US" sz="1400" u="sng">
                <a:effectLst/>
                <a:hlinkClick r:id="rId4"/>
              </a:rPr>
              <a:t>Docrus@mail2tor.com</a:t>
            </a:r>
            <a:r>
              <a:rPr lang="en-US" sz="1400">
                <a:effectLst/>
              </a:rPr>
              <a:t>. </a:t>
            </a:r>
          </a:p>
          <a:p>
            <a:pPr marL="285750" indent="-228600">
              <a:buFont typeface="Arial" panose="020B0604020202020204" pitchFamily="34" charset="0"/>
              <a:buChar char="•"/>
            </a:pPr>
            <a:r>
              <a:rPr lang="en-US" sz="1400">
                <a:effectLst/>
              </a:rPr>
              <a:t>TOR allows user's identity to be hidden and subsequently, 7v6yjcmqem3jkjj2.onion could not be found. (TorProject, 2023). </a:t>
            </a:r>
            <a:endParaRPr lang="en-US" sz="1400"/>
          </a:p>
          <a:p>
            <a:pPr marL="285750" indent="-228600">
              <a:buFont typeface="Arial" panose="020B0604020202020204" pitchFamily="34" charset="0"/>
              <a:buChar char="•"/>
            </a:pPr>
            <a:r>
              <a:rPr lang="en-US" sz="1400">
                <a:effectLst/>
              </a:rPr>
              <a:t>DocsRus provided fake documents and identities via TOR, such as a UK passport with a cost of 0.8B for a unit, UK driver's license with 0.2B for one quantity, ID Cards with quantity, price and country without United Kingdom, however none provided dates or evidence of transaction.</a:t>
            </a:r>
          </a:p>
          <a:p>
            <a:pPr marL="285750" indent="-228600">
              <a:buFont typeface="Arial" panose="020B0604020202020204" pitchFamily="34" charset="0"/>
              <a:buChar char="•"/>
            </a:pPr>
            <a:endParaRPr lang="en-US" sz="1400">
              <a:effectLst/>
            </a:endParaRPr>
          </a:p>
          <a:p>
            <a:pPr indent="-228600">
              <a:buFont typeface="Arial" panose="020B0604020202020204" pitchFamily="34" charset="0"/>
              <a:buChar char="•"/>
            </a:pPr>
            <a:endParaRPr lang="en-US" sz="1400">
              <a:effectLst/>
            </a:endParaRPr>
          </a:p>
          <a:p>
            <a:pPr marL="114300" indent="-228600">
              <a:buFont typeface="Arial" panose="020B0604020202020204" pitchFamily="34" charset="0"/>
              <a:buChar char="•"/>
            </a:pPr>
            <a:endParaRPr lang="en-US" sz="1400" b="1"/>
          </a:p>
          <a:p>
            <a:pPr marL="342900" indent="-228600">
              <a:buFont typeface="Arial" panose="020B0604020202020204" pitchFamily="34" charset="0"/>
              <a:buChar char="•"/>
            </a:pPr>
            <a:endParaRPr lang="en-US" sz="1400" b="1"/>
          </a:p>
        </p:txBody>
      </p:sp>
      <p:pic>
        <p:nvPicPr>
          <p:cNvPr id="7" name="Picture 6" descr="page40image66170864">
            <a:extLst>
              <a:ext uri="{FF2B5EF4-FFF2-40B4-BE49-F238E27FC236}">
                <a16:creationId xmlns:a16="http://schemas.microsoft.com/office/drawing/2014/main" id="{06ABF804-E60D-86E9-92FB-9F1FDAF7F8CD}"/>
              </a:ext>
            </a:extLst>
          </p:cNvPr>
          <p:cNvPicPr>
            <a:picLocks noChangeAspect="1"/>
          </p:cNvPicPr>
          <p:nvPr/>
        </p:nvPicPr>
        <p:blipFill rotWithShape="1">
          <a:blip r:embed="rId5">
            <a:extLst>
              <a:ext uri="{28A0092B-C50C-407E-A947-70E740481C1C}">
                <a14:useLocalDpi xmlns:a14="http://schemas.microsoft.com/office/drawing/2010/main" val="0"/>
              </a:ext>
            </a:extLst>
          </a:blip>
          <a:srcRect t="6600" r="4" b="24712"/>
          <a:stretch/>
        </p:blipFill>
        <p:spPr bwMode="auto">
          <a:xfrm>
            <a:off x="5376648" y="448967"/>
            <a:ext cx="2800021" cy="2607952"/>
          </a:xfrm>
          <a:custGeom>
            <a:avLst/>
            <a:gdLst/>
            <a:ahLst/>
            <a:cxnLst/>
            <a:rect l="l" t="t" r="r" b="b"/>
            <a:pathLst>
              <a:path w="2800021" h="2607952">
                <a:moveTo>
                  <a:pt x="1896921" y="1283"/>
                </a:moveTo>
                <a:cubicBezTo>
                  <a:pt x="1964079" y="3763"/>
                  <a:pt x="2031133" y="9836"/>
                  <a:pt x="2097856" y="19493"/>
                </a:cubicBezTo>
                <a:cubicBezTo>
                  <a:pt x="2197875" y="35580"/>
                  <a:pt x="2298741" y="25628"/>
                  <a:pt x="2399244" y="18812"/>
                </a:cubicBezTo>
                <a:cubicBezTo>
                  <a:pt x="2520913" y="10497"/>
                  <a:pt x="2642460" y="5999"/>
                  <a:pt x="2764369" y="19631"/>
                </a:cubicBezTo>
                <a:lnTo>
                  <a:pt x="2781331" y="20066"/>
                </a:lnTo>
                <a:lnTo>
                  <a:pt x="2771027" y="223244"/>
                </a:lnTo>
                <a:cubicBezTo>
                  <a:pt x="2770027" y="306498"/>
                  <a:pt x="2772785" y="389724"/>
                  <a:pt x="2780906" y="472842"/>
                </a:cubicBezTo>
                <a:cubicBezTo>
                  <a:pt x="2793852" y="625932"/>
                  <a:pt x="2795719" y="779623"/>
                  <a:pt x="2786483" y="932933"/>
                </a:cubicBezTo>
                <a:cubicBezTo>
                  <a:pt x="2780058" y="1071462"/>
                  <a:pt x="2764299" y="1209772"/>
                  <a:pt x="2777754" y="1348629"/>
                </a:cubicBezTo>
                <a:cubicBezTo>
                  <a:pt x="2782361" y="1396405"/>
                  <a:pt x="2793512" y="1443308"/>
                  <a:pt x="2796058" y="1491412"/>
                </a:cubicBezTo>
                <a:cubicBezTo>
                  <a:pt x="2808180" y="1716767"/>
                  <a:pt x="2789997" y="1941359"/>
                  <a:pt x="2775088" y="2165950"/>
                </a:cubicBezTo>
                <a:cubicBezTo>
                  <a:pt x="2769633" y="2247759"/>
                  <a:pt x="2762966" y="2329567"/>
                  <a:pt x="2777876" y="2411376"/>
                </a:cubicBezTo>
                <a:cubicBezTo>
                  <a:pt x="2783785" y="2445894"/>
                  <a:pt x="2787349" y="2480670"/>
                  <a:pt x="2788562" y="2515512"/>
                </a:cubicBezTo>
                <a:lnTo>
                  <a:pt x="2785862" y="2598193"/>
                </a:lnTo>
                <a:lnTo>
                  <a:pt x="2765823" y="2598670"/>
                </a:lnTo>
                <a:cubicBezTo>
                  <a:pt x="2658539" y="2600165"/>
                  <a:pt x="2550823" y="2613972"/>
                  <a:pt x="2444081" y="2598670"/>
                </a:cubicBezTo>
                <a:cubicBezTo>
                  <a:pt x="2255735" y="2573645"/>
                  <a:pt x="2065408" y="2570205"/>
                  <a:pt x="1876379" y="2588429"/>
                </a:cubicBezTo>
                <a:cubicBezTo>
                  <a:pt x="1663187" y="2606148"/>
                  <a:pt x="1449075" y="2607414"/>
                  <a:pt x="1235711" y="2592226"/>
                </a:cubicBezTo>
                <a:cubicBezTo>
                  <a:pt x="1077655" y="2581411"/>
                  <a:pt x="919274" y="2573358"/>
                  <a:pt x="760677" y="2583023"/>
                </a:cubicBezTo>
                <a:cubicBezTo>
                  <a:pt x="699945" y="2586819"/>
                  <a:pt x="640728" y="2603387"/>
                  <a:pt x="580211" y="2605228"/>
                </a:cubicBezTo>
                <a:cubicBezTo>
                  <a:pt x="409739" y="2610520"/>
                  <a:pt x="239309" y="2608104"/>
                  <a:pt x="68912" y="2597979"/>
                </a:cubicBezTo>
                <a:lnTo>
                  <a:pt x="9851" y="2595036"/>
                </a:lnTo>
                <a:lnTo>
                  <a:pt x="14918" y="2533474"/>
                </a:lnTo>
                <a:cubicBezTo>
                  <a:pt x="24226" y="2470964"/>
                  <a:pt x="33057" y="2409078"/>
                  <a:pt x="21123" y="2345943"/>
                </a:cubicBezTo>
                <a:cubicBezTo>
                  <a:pt x="15873" y="2318439"/>
                  <a:pt x="11935" y="2290684"/>
                  <a:pt x="9189" y="2262929"/>
                </a:cubicBezTo>
                <a:cubicBezTo>
                  <a:pt x="3723" y="2192068"/>
                  <a:pt x="5681" y="2120806"/>
                  <a:pt x="15036" y="2050394"/>
                </a:cubicBezTo>
                <a:cubicBezTo>
                  <a:pt x="23988" y="1968631"/>
                  <a:pt x="9428" y="1886367"/>
                  <a:pt x="21362" y="1804853"/>
                </a:cubicBezTo>
                <a:cubicBezTo>
                  <a:pt x="29835" y="1739206"/>
                  <a:pt x="30157" y="1672681"/>
                  <a:pt x="22317" y="1606945"/>
                </a:cubicBezTo>
                <a:cubicBezTo>
                  <a:pt x="8211" y="1482675"/>
                  <a:pt x="9093" y="1357041"/>
                  <a:pt x="24942" y="1233009"/>
                </a:cubicBezTo>
                <a:cubicBezTo>
                  <a:pt x="34728" y="1160621"/>
                  <a:pt x="40337" y="1086110"/>
                  <a:pt x="22794" y="1015097"/>
                </a:cubicBezTo>
                <a:cubicBezTo>
                  <a:pt x="-18498" y="848195"/>
                  <a:pt x="5610" y="681043"/>
                  <a:pt x="22794" y="515015"/>
                </a:cubicBezTo>
                <a:cubicBezTo>
                  <a:pt x="33236" y="425851"/>
                  <a:pt x="33475" y="335698"/>
                  <a:pt x="23510" y="246472"/>
                </a:cubicBezTo>
                <a:cubicBezTo>
                  <a:pt x="14667" y="180579"/>
                  <a:pt x="9392" y="114270"/>
                  <a:pt x="7698" y="47862"/>
                </a:cubicBezTo>
                <a:lnTo>
                  <a:pt x="8577" y="16981"/>
                </a:lnTo>
                <a:lnTo>
                  <a:pt x="105876" y="19483"/>
                </a:lnTo>
                <a:cubicBezTo>
                  <a:pt x="269744" y="18941"/>
                  <a:pt x="433357" y="6953"/>
                  <a:pt x="596356" y="8998"/>
                </a:cubicBezTo>
                <a:cubicBezTo>
                  <a:pt x="687063" y="10088"/>
                  <a:pt x="777528" y="30535"/>
                  <a:pt x="868476" y="26719"/>
                </a:cubicBezTo>
                <a:cubicBezTo>
                  <a:pt x="1144104" y="15541"/>
                  <a:pt x="1419853" y="19221"/>
                  <a:pt x="1695360" y="4635"/>
                </a:cubicBezTo>
                <a:cubicBezTo>
                  <a:pt x="1762501" y="-82"/>
                  <a:pt x="1829763" y="-1196"/>
                  <a:pt x="1896921" y="1283"/>
                </a:cubicBezTo>
                <a:close/>
              </a:path>
            </a:pathLst>
          </a:custGeom>
          <a:noFill/>
        </p:spPr>
      </p:pic>
      <p:pic>
        <p:nvPicPr>
          <p:cNvPr id="8" name="Picture 7" descr="page41image66189952">
            <a:extLst>
              <a:ext uri="{FF2B5EF4-FFF2-40B4-BE49-F238E27FC236}">
                <a16:creationId xmlns:a16="http://schemas.microsoft.com/office/drawing/2014/main" id="{B2BF40A1-3D96-89A6-8017-0ED3A4BF222D}"/>
              </a:ext>
            </a:extLst>
          </p:cNvPr>
          <p:cNvPicPr>
            <a:picLocks noChangeAspect="1"/>
          </p:cNvPicPr>
          <p:nvPr/>
        </p:nvPicPr>
        <p:blipFill rotWithShape="1">
          <a:blip r:embed="rId6">
            <a:extLst>
              <a:ext uri="{28A0092B-C50C-407E-A947-70E740481C1C}">
                <a14:useLocalDpi xmlns:a14="http://schemas.microsoft.com/office/drawing/2010/main" val="0"/>
              </a:ext>
            </a:extLst>
          </a:blip>
          <a:srcRect r="-3" b="15196"/>
          <a:stretch/>
        </p:blipFill>
        <p:spPr bwMode="auto">
          <a:xfrm>
            <a:off x="5371395" y="3215684"/>
            <a:ext cx="2809123" cy="3034623"/>
          </a:xfrm>
          <a:custGeom>
            <a:avLst/>
            <a:gdLst/>
            <a:ahLst/>
            <a:cxnLst/>
            <a:rect l="l" t="t" r="r" b="b"/>
            <a:pathLst>
              <a:path w="2809123" h="3034623">
                <a:moveTo>
                  <a:pt x="909359" y="1412"/>
                </a:moveTo>
                <a:cubicBezTo>
                  <a:pt x="958144" y="-855"/>
                  <a:pt x="1007041" y="-392"/>
                  <a:pt x="1055844" y="2812"/>
                </a:cubicBezTo>
                <a:cubicBezTo>
                  <a:pt x="1188892" y="11671"/>
                  <a:pt x="1321724" y="23752"/>
                  <a:pt x="1455098" y="27433"/>
                </a:cubicBezTo>
                <a:cubicBezTo>
                  <a:pt x="1585007" y="30886"/>
                  <a:pt x="1714916" y="19724"/>
                  <a:pt x="1844174" y="11211"/>
                </a:cubicBezTo>
                <a:cubicBezTo>
                  <a:pt x="2032760" y="-1215"/>
                  <a:pt x="2221452" y="7644"/>
                  <a:pt x="2410145" y="15353"/>
                </a:cubicBezTo>
                <a:cubicBezTo>
                  <a:pt x="2481555" y="18287"/>
                  <a:pt x="2552964" y="17014"/>
                  <a:pt x="2624374" y="15060"/>
                </a:cubicBezTo>
                <a:lnTo>
                  <a:pt x="2784992" y="11774"/>
                </a:lnTo>
                <a:lnTo>
                  <a:pt x="2785432" y="38761"/>
                </a:lnTo>
                <a:cubicBezTo>
                  <a:pt x="2800584" y="206742"/>
                  <a:pt x="2808948" y="374831"/>
                  <a:pt x="2808827" y="543247"/>
                </a:cubicBezTo>
                <a:cubicBezTo>
                  <a:pt x="2810305" y="612173"/>
                  <a:pt x="2806257" y="681111"/>
                  <a:pt x="2796705" y="749514"/>
                </a:cubicBezTo>
                <a:cubicBezTo>
                  <a:pt x="2780583" y="847684"/>
                  <a:pt x="2768461" y="946836"/>
                  <a:pt x="2778522" y="1046533"/>
                </a:cubicBezTo>
                <a:cubicBezTo>
                  <a:pt x="2785553" y="1115252"/>
                  <a:pt x="2789675" y="1183862"/>
                  <a:pt x="2789432" y="1252908"/>
                </a:cubicBezTo>
                <a:cubicBezTo>
                  <a:pt x="2789432" y="1411618"/>
                  <a:pt x="2787978" y="1570434"/>
                  <a:pt x="2791008" y="1729144"/>
                </a:cubicBezTo>
                <a:cubicBezTo>
                  <a:pt x="2793675" y="1870399"/>
                  <a:pt x="2799493" y="2011110"/>
                  <a:pt x="2784826" y="2152475"/>
                </a:cubicBezTo>
                <a:cubicBezTo>
                  <a:pt x="2763249" y="2361141"/>
                  <a:pt x="2770159" y="2570898"/>
                  <a:pt x="2772704" y="2780218"/>
                </a:cubicBezTo>
                <a:lnTo>
                  <a:pt x="2785201" y="3024103"/>
                </a:lnTo>
                <a:lnTo>
                  <a:pt x="2729575" y="3019707"/>
                </a:lnTo>
                <a:cubicBezTo>
                  <a:pt x="2664468" y="3010397"/>
                  <a:pt x="2600011" y="3001566"/>
                  <a:pt x="2534253" y="3013501"/>
                </a:cubicBezTo>
                <a:cubicBezTo>
                  <a:pt x="2505606" y="3018752"/>
                  <a:pt x="2476698" y="3022690"/>
                  <a:pt x="2447790" y="3025435"/>
                </a:cubicBezTo>
                <a:cubicBezTo>
                  <a:pt x="2373985" y="3030901"/>
                  <a:pt x="2299762" y="3028945"/>
                  <a:pt x="2226426" y="3019587"/>
                </a:cubicBezTo>
                <a:cubicBezTo>
                  <a:pt x="2141266" y="3010636"/>
                  <a:pt x="2055584" y="3025196"/>
                  <a:pt x="1970684" y="3013262"/>
                </a:cubicBezTo>
                <a:cubicBezTo>
                  <a:pt x="1902309" y="3004788"/>
                  <a:pt x="1833021" y="3004466"/>
                  <a:pt x="1764554" y="3012307"/>
                </a:cubicBezTo>
                <a:cubicBezTo>
                  <a:pt x="1635120" y="3026413"/>
                  <a:pt x="1504268" y="3025530"/>
                  <a:pt x="1375082" y="3009682"/>
                </a:cubicBezTo>
                <a:cubicBezTo>
                  <a:pt x="1299687" y="2999895"/>
                  <a:pt x="1222081" y="2994286"/>
                  <a:pt x="1148118" y="3011830"/>
                </a:cubicBezTo>
                <a:cubicBezTo>
                  <a:pt x="974281" y="3053123"/>
                  <a:pt x="800184" y="3029015"/>
                  <a:pt x="627259" y="3011830"/>
                </a:cubicBezTo>
                <a:cubicBezTo>
                  <a:pt x="534391" y="3001387"/>
                  <a:pt x="440493" y="3001148"/>
                  <a:pt x="347559" y="3011113"/>
                </a:cubicBezTo>
                <a:cubicBezTo>
                  <a:pt x="278929" y="3019957"/>
                  <a:pt x="209866" y="3025232"/>
                  <a:pt x="140699" y="3026927"/>
                </a:cubicBezTo>
                <a:lnTo>
                  <a:pt x="44501" y="3024299"/>
                </a:lnTo>
                <a:lnTo>
                  <a:pt x="26973" y="2893528"/>
                </a:lnTo>
                <a:cubicBezTo>
                  <a:pt x="-4174" y="2764506"/>
                  <a:pt x="-10619" y="2635110"/>
                  <a:pt x="19693" y="2504963"/>
                </a:cubicBezTo>
                <a:cubicBezTo>
                  <a:pt x="48311" y="2384006"/>
                  <a:pt x="46914" y="2257385"/>
                  <a:pt x="15637" y="2137152"/>
                </a:cubicBezTo>
                <a:cubicBezTo>
                  <a:pt x="8714" y="2106022"/>
                  <a:pt x="4478" y="2074304"/>
                  <a:pt x="2986" y="2042386"/>
                </a:cubicBezTo>
                <a:cubicBezTo>
                  <a:pt x="-6442" y="1925867"/>
                  <a:pt x="9430" y="1810973"/>
                  <a:pt x="22676" y="1695829"/>
                </a:cubicBezTo>
                <a:cubicBezTo>
                  <a:pt x="31508" y="1622442"/>
                  <a:pt x="44993" y="1548304"/>
                  <a:pt x="22676" y="1475668"/>
                </a:cubicBezTo>
                <a:cubicBezTo>
                  <a:pt x="7389" y="1425047"/>
                  <a:pt x="3989" y="1371313"/>
                  <a:pt x="12773" y="1319017"/>
                </a:cubicBezTo>
                <a:cubicBezTo>
                  <a:pt x="27582" y="1226202"/>
                  <a:pt x="30672" y="1131749"/>
                  <a:pt x="21961" y="1038096"/>
                </a:cubicBezTo>
                <a:cubicBezTo>
                  <a:pt x="16209" y="976348"/>
                  <a:pt x="17092" y="914112"/>
                  <a:pt x="24587" y="852564"/>
                </a:cubicBezTo>
                <a:cubicBezTo>
                  <a:pt x="34491" y="769801"/>
                  <a:pt x="49886" y="685536"/>
                  <a:pt x="31150" y="602524"/>
                </a:cubicBezTo>
                <a:cubicBezTo>
                  <a:pt x="1315" y="470626"/>
                  <a:pt x="7282" y="338854"/>
                  <a:pt x="19217" y="205958"/>
                </a:cubicBezTo>
                <a:cubicBezTo>
                  <a:pt x="23692" y="156512"/>
                  <a:pt x="28406" y="106785"/>
                  <a:pt x="29763" y="56918"/>
                </a:cubicBezTo>
                <a:lnTo>
                  <a:pt x="29335" y="22484"/>
                </a:lnTo>
                <a:lnTo>
                  <a:pt x="182423" y="11326"/>
                </a:lnTo>
                <a:cubicBezTo>
                  <a:pt x="307134" y="-180"/>
                  <a:pt x="431415" y="11326"/>
                  <a:pt x="556126" y="18689"/>
                </a:cubicBezTo>
                <a:cubicBezTo>
                  <a:pt x="625195" y="22602"/>
                  <a:pt x="694588" y="27319"/>
                  <a:pt x="763549" y="16388"/>
                </a:cubicBezTo>
                <a:cubicBezTo>
                  <a:pt x="811902" y="8674"/>
                  <a:pt x="860574" y="3678"/>
                  <a:pt x="909359" y="1412"/>
                </a:cubicBezTo>
                <a:close/>
              </a:path>
            </a:pathLst>
          </a:custGeom>
          <a:noFill/>
        </p:spPr>
      </p:pic>
      <p:pic>
        <p:nvPicPr>
          <p:cNvPr id="10" name="Picture 9" descr="page41image66183088">
            <a:extLst>
              <a:ext uri="{FF2B5EF4-FFF2-40B4-BE49-F238E27FC236}">
                <a16:creationId xmlns:a16="http://schemas.microsoft.com/office/drawing/2014/main" id="{CC0D7DB5-7E99-556B-0AEB-75E3DDF59F42}"/>
              </a:ext>
            </a:extLst>
          </p:cNvPr>
          <p:cNvPicPr>
            <a:picLocks noChangeAspect="1"/>
          </p:cNvPicPr>
          <p:nvPr/>
        </p:nvPicPr>
        <p:blipFill rotWithShape="1">
          <a:blip r:embed="rId7">
            <a:extLst>
              <a:ext uri="{28A0092B-C50C-407E-A947-70E740481C1C}">
                <a14:useLocalDpi xmlns:a14="http://schemas.microsoft.com/office/drawing/2010/main" val="0"/>
              </a:ext>
            </a:extLst>
          </a:blip>
          <a:srcRect t="6781" r="4" b="16783"/>
          <a:stretch/>
        </p:blipFill>
        <p:spPr bwMode="auto">
          <a:xfrm>
            <a:off x="8344949" y="453323"/>
            <a:ext cx="3451906" cy="3553662"/>
          </a:xfrm>
          <a:custGeom>
            <a:avLst/>
            <a:gdLst/>
            <a:ahLst/>
            <a:cxnLst/>
            <a:rect l="l" t="t" r="r" b="b"/>
            <a:pathLst>
              <a:path w="3451906" h="3553662">
                <a:moveTo>
                  <a:pt x="723689" y="906"/>
                </a:moveTo>
                <a:cubicBezTo>
                  <a:pt x="772066" y="2729"/>
                  <a:pt x="820443" y="7023"/>
                  <a:pt x="868820" y="11181"/>
                </a:cubicBezTo>
                <a:cubicBezTo>
                  <a:pt x="1039107" y="26039"/>
                  <a:pt x="1209273" y="19359"/>
                  <a:pt x="1379198" y="8454"/>
                </a:cubicBezTo>
                <a:cubicBezTo>
                  <a:pt x="1496186" y="1474"/>
                  <a:pt x="1613486" y="5305"/>
                  <a:pt x="1729930" y="19904"/>
                </a:cubicBezTo>
                <a:lnTo>
                  <a:pt x="1770732" y="22354"/>
                </a:lnTo>
                <a:lnTo>
                  <a:pt x="1793470" y="25525"/>
                </a:lnTo>
                <a:lnTo>
                  <a:pt x="1895014" y="29765"/>
                </a:lnTo>
                <a:lnTo>
                  <a:pt x="1895984" y="30265"/>
                </a:lnTo>
                <a:lnTo>
                  <a:pt x="1908078" y="30265"/>
                </a:lnTo>
                <a:lnTo>
                  <a:pt x="1909048" y="29667"/>
                </a:lnTo>
                <a:lnTo>
                  <a:pt x="2008240" y="25525"/>
                </a:lnTo>
                <a:lnTo>
                  <a:pt x="2081672" y="15283"/>
                </a:lnTo>
                <a:lnTo>
                  <a:pt x="2184918" y="9562"/>
                </a:lnTo>
                <a:cubicBezTo>
                  <a:pt x="2268544" y="8356"/>
                  <a:pt x="2352209" y="10573"/>
                  <a:pt x="2435750" y="16224"/>
                </a:cubicBezTo>
                <a:cubicBezTo>
                  <a:pt x="2589588" y="24540"/>
                  <a:pt x="2743185" y="15952"/>
                  <a:pt x="2896904" y="5864"/>
                </a:cubicBezTo>
                <a:cubicBezTo>
                  <a:pt x="2988276" y="-133"/>
                  <a:pt x="3079618" y="1639"/>
                  <a:pt x="3170959" y="5268"/>
                </a:cubicBezTo>
                <a:lnTo>
                  <a:pt x="3437940" y="15543"/>
                </a:lnTo>
                <a:lnTo>
                  <a:pt x="3440062" y="77084"/>
                </a:lnTo>
                <a:cubicBezTo>
                  <a:pt x="3439759" y="207598"/>
                  <a:pt x="3426999" y="337557"/>
                  <a:pt x="3419542" y="467764"/>
                </a:cubicBezTo>
                <a:cubicBezTo>
                  <a:pt x="3416314" y="527314"/>
                  <a:pt x="3411472" y="587156"/>
                  <a:pt x="3410666" y="646723"/>
                </a:cubicBezTo>
                <a:cubicBezTo>
                  <a:pt x="3409858" y="706293"/>
                  <a:pt x="3413086" y="765586"/>
                  <a:pt x="3425999" y="824040"/>
                </a:cubicBezTo>
                <a:cubicBezTo>
                  <a:pt x="3458153" y="973974"/>
                  <a:pt x="3447305" y="1120693"/>
                  <a:pt x="3425999" y="1269168"/>
                </a:cubicBezTo>
                <a:cubicBezTo>
                  <a:pt x="3415281" y="1344279"/>
                  <a:pt x="3402111" y="1421878"/>
                  <a:pt x="3425353" y="1494944"/>
                </a:cubicBezTo>
                <a:cubicBezTo>
                  <a:pt x="3464867" y="1616236"/>
                  <a:pt x="3452342" y="1736506"/>
                  <a:pt x="3438266" y="1858381"/>
                </a:cubicBezTo>
                <a:cubicBezTo>
                  <a:pt x="3429228" y="1937294"/>
                  <a:pt x="3419930" y="2017084"/>
                  <a:pt x="3430518" y="2095996"/>
                </a:cubicBezTo>
                <a:cubicBezTo>
                  <a:pt x="3446660" y="2216411"/>
                  <a:pt x="3439170" y="2335949"/>
                  <a:pt x="3431293" y="2456072"/>
                </a:cubicBezTo>
                <a:cubicBezTo>
                  <a:pt x="3426129" y="2537469"/>
                  <a:pt x="3413086" y="2619889"/>
                  <a:pt x="3430002" y="2700556"/>
                </a:cubicBezTo>
                <a:cubicBezTo>
                  <a:pt x="3441812" y="2765790"/>
                  <a:pt x="3444254" y="2832749"/>
                  <a:pt x="3437233" y="2898861"/>
                </a:cubicBezTo>
                <a:cubicBezTo>
                  <a:pt x="3429485" y="3003493"/>
                  <a:pt x="3415798" y="3108125"/>
                  <a:pt x="3435297" y="3213050"/>
                </a:cubicBezTo>
                <a:cubicBezTo>
                  <a:pt x="3445497" y="3268582"/>
                  <a:pt x="3441754" y="3324843"/>
                  <a:pt x="3438137" y="3380812"/>
                </a:cubicBezTo>
                <a:lnTo>
                  <a:pt x="3429447" y="3533975"/>
                </a:lnTo>
                <a:lnTo>
                  <a:pt x="3428457" y="3533971"/>
                </a:lnTo>
                <a:cubicBezTo>
                  <a:pt x="3362736" y="3534214"/>
                  <a:pt x="3297429" y="3530092"/>
                  <a:pt x="3232020" y="3523062"/>
                </a:cubicBezTo>
                <a:cubicBezTo>
                  <a:pt x="3137124" y="3513000"/>
                  <a:pt x="3042746" y="3525122"/>
                  <a:pt x="2949304" y="3541245"/>
                </a:cubicBezTo>
                <a:cubicBezTo>
                  <a:pt x="2884196" y="3550796"/>
                  <a:pt x="2818577" y="3554844"/>
                  <a:pt x="2752970" y="3553366"/>
                </a:cubicBezTo>
                <a:cubicBezTo>
                  <a:pt x="2592664" y="3553487"/>
                  <a:pt x="2432670" y="3545124"/>
                  <a:pt x="2272778" y="3529971"/>
                </a:cubicBezTo>
                <a:cubicBezTo>
                  <a:pt x="2213920" y="3526298"/>
                  <a:pt x="2154916" y="3527959"/>
                  <a:pt x="2096275" y="3534941"/>
                </a:cubicBezTo>
                <a:cubicBezTo>
                  <a:pt x="2030066" y="3541923"/>
                  <a:pt x="1963369" y="3539486"/>
                  <a:pt x="1897658" y="3527668"/>
                </a:cubicBezTo>
                <a:cubicBezTo>
                  <a:pt x="1858723" y="3520213"/>
                  <a:pt x="1819789" y="3518153"/>
                  <a:pt x="1780854" y="3518637"/>
                </a:cubicBezTo>
                <a:cubicBezTo>
                  <a:pt x="1741920" y="3519123"/>
                  <a:pt x="1702985" y="3522153"/>
                  <a:pt x="1664051" y="3524880"/>
                </a:cubicBezTo>
                <a:cubicBezTo>
                  <a:pt x="1450275" y="3539790"/>
                  <a:pt x="1236498" y="3557973"/>
                  <a:pt x="1021996" y="3545850"/>
                </a:cubicBezTo>
                <a:cubicBezTo>
                  <a:pt x="976208" y="3543304"/>
                  <a:pt x="931564" y="3532154"/>
                  <a:pt x="886089" y="3527546"/>
                </a:cubicBezTo>
                <a:cubicBezTo>
                  <a:pt x="753918" y="3514091"/>
                  <a:pt x="622269" y="3529851"/>
                  <a:pt x="490410" y="3536275"/>
                </a:cubicBezTo>
                <a:cubicBezTo>
                  <a:pt x="344484" y="3545511"/>
                  <a:pt x="198194" y="3543645"/>
                  <a:pt x="52476" y="3530699"/>
                </a:cubicBezTo>
                <a:lnTo>
                  <a:pt x="16096" y="3528137"/>
                </a:lnTo>
                <a:lnTo>
                  <a:pt x="13820" y="3457111"/>
                </a:lnTo>
                <a:cubicBezTo>
                  <a:pt x="6425" y="3369848"/>
                  <a:pt x="-1454" y="3282586"/>
                  <a:pt x="8728" y="3195323"/>
                </a:cubicBezTo>
                <a:cubicBezTo>
                  <a:pt x="18037" y="3120746"/>
                  <a:pt x="19541" y="3045559"/>
                  <a:pt x="13214" y="2970732"/>
                </a:cubicBezTo>
                <a:cubicBezTo>
                  <a:pt x="6911" y="2888880"/>
                  <a:pt x="6911" y="2806721"/>
                  <a:pt x="13214" y="2724870"/>
                </a:cubicBezTo>
                <a:cubicBezTo>
                  <a:pt x="18062" y="2646442"/>
                  <a:pt x="26184" y="2567797"/>
                  <a:pt x="17457" y="2489589"/>
                </a:cubicBezTo>
                <a:cubicBezTo>
                  <a:pt x="5335" y="2379639"/>
                  <a:pt x="9335" y="2270015"/>
                  <a:pt x="16729" y="2160282"/>
                </a:cubicBezTo>
                <a:cubicBezTo>
                  <a:pt x="22790" y="2069639"/>
                  <a:pt x="31640" y="1978667"/>
                  <a:pt x="17335" y="1888460"/>
                </a:cubicBezTo>
                <a:cubicBezTo>
                  <a:pt x="159" y="1768104"/>
                  <a:pt x="-4267" y="1646557"/>
                  <a:pt x="4122" y="1525448"/>
                </a:cubicBezTo>
                <a:cubicBezTo>
                  <a:pt x="17093" y="1276969"/>
                  <a:pt x="13820" y="1028271"/>
                  <a:pt x="23760" y="779682"/>
                </a:cubicBezTo>
                <a:cubicBezTo>
                  <a:pt x="27153" y="697655"/>
                  <a:pt x="8971" y="616065"/>
                  <a:pt x="8002" y="534256"/>
                </a:cubicBezTo>
                <a:cubicBezTo>
                  <a:pt x="6790" y="436250"/>
                  <a:pt x="11124" y="337998"/>
                  <a:pt x="14291" y="239596"/>
                </a:cubicBezTo>
                <a:lnTo>
                  <a:pt x="13744" y="13183"/>
                </a:lnTo>
                <a:lnTo>
                  <a:pt x="56934" y="10499"/>
                </a:lnTo>
                <a:cubicBezTo>
                  <a:pt x="147688" y="3411"/>
                  <a:pt x="238784" y="3411"/>
                  <a:pt x="329538" y="10499"/>
                </a:cubicBezTo>
                <a:cubicBezTo>
                  <a:pt x="412505" y="17614"/>
                  <a:pt x="495870" y="15924"/>
                  <a:pt x="578558" y="5455"/>
                </a:cubicBezTo>
                <a:cubicBezTo>
                  <a:pt x="626936" y="-270"/>
                  <a:pt x="675313" y="-917"/>
                  <a:pt x="723689" y="906"/>
                </a:cubicBezTo>
                <a:close/>
              </a:path>
            </a:pathLst>
          </a:custGeom>
          <a:noFill/>
        </p:spPr>
      </p:pic>
      <p:pic>
        <p:nvPicPr>
          <p:cNvPr id="6" name="Picture 5" descr="Graphical user interface, text, application, Word&#10;&#10;Description automatically generated">
            <a:extLst>
              <a:ext uri="{FF2B5EF4-FFF2-40B4-BE49-F238E27FC236}">
                <a16:creationId xmlns:a16="http://schemas.microsoft.com/office/drawing/2014/main" id="{C31CBFA3-F1B2-D908-25E2-42E811F82710}"/>
              </a:ext>
            </a:extLst>
          </p:cNvPr>
          <p:cNvPicPr>
            <a:picLocks noChangeAspect="1"/>
          </p:cNvPicPr>
          <p:nvPr/>
        </p:nvPicPr>
        <p:blipFill rotWithShape="1">
          <a:blip r:embed="rId8"/>
          <a:srcRect l="4343" r="14077" b="1"/>
          <a:stretch/>
        </p:blipFill>
        <p:spPr>
          <a:xfrm>
            <a:off x="8350554" y="4171427"/>
            <a:ext cx="3434858" cy="2084130"/>
          </a:xfrm>
          <a:custGeom>
            <a:avLst/>
            <a:gdLst/>
            <a:ahLst/>
            <a:cxnLst/>
            <a:rect l="l" t="t" r="r" b="b"/>
            <a:pathLst>
              <a:path w="3434858" h="2084130">
                <a:moveTo>
                  <a:pt x="1225971" y="1141"/>
                </a:moveTo>
                <a:cubicBezTo>
                  <a:pt x="1283624" y="3345"/>
                  <a:pt x="1341187" y="8746"/>
                  <a:pt x="1398467" y="17334"/>
                </a:cubicBezTo>
                <a:cubicBezTo>
                  <a:pt x="1484331" y="31639"/>
                  <a:pt x="1570921" y="22789"/>
                  <a:pt x="1657200" y="16728"/>
                </a:cubicBezTo>
                <a:cubicBezTo>
                  <a:pt x="1761649" y="9334"/>
                  <a:pt x="1865993" y="5334"/>
                  <a:pt x="1970648" y="17456"/>
                </a:cubicBezTo>
                <a:cubicBezTo>
                  <a:pt x="2045091" y="26183"/>
                  <a:pt x="2119948" y="18061"/>
                  <a:pt x="2194600" y="13213"/>
                </a:cubicBezTo>
                <a:cubicBezTo>
                  <a:pt x="2272509" y="6910"/>
                  <a:pt x="2350711" y="6910"/>
                  <a:pt x="2428622" y="13213"/>
                </a:cubicBezTo>
                <a:cubicBezTo>
                  <a:pt x="2499846" y="19540"/>
                  <a:pt x="2571412" y="18037"/>
                  <a:pt x="2642398" y="8727"/>
                </a:cubicBezTo>
                <a:cubicBezTo>
                  <a:pt x="2725458" y="-1455"/>
                  <a:pt x="2808518" y="6424"/>
                  <a:pt x="2891579" y="13819"/>
                </a:cubicBezTo>
                <a:cubicBezTo>
                  <a:pt x="3037765" y="27031"/>
                  <a:pt x="3183847" y="21092"/>
                  <a:pt x="3329721" y="11394"/>
                </a:cubicBezTo>
                <a:lnTo>
                  <a:pt x="3422995" y="10092"/>
                </a:lnTo>
                <a:lnTo>
                  <a:pt x="3423106" y="30386"/>
                </a:lnTo>
                <a:cubicBezTo>
                  <a:pt x="3435867" y="237971"/>
                  <a:pt x="3438238" y="446198"/>
                  <a:pt x="3430208" y="654090"/>
                </a:cubicBezTo>
                <a:cubicBezTo>
                  <a:pt x="3423106" y="827990"/>
                  <a:pt x="3429304" y="1002474"/>
                  <a:pt x="3417295" y="1176228"/>
                </a:cubicBezTo>
                <a:cubicBezTo>
                  <a:pt x="3411355" y="1261425"/>
                  <a:pt x="3404770" y="1348083"/>
                  <a:pt x="3419490" y="1431526"/>
                </a:cubicBezTo>
                <a:cubicBezTo>
                  <a:pt x="3444413" y="1572253"/>
                  <a:pt x="3430724" y="1710643"/>
                  <a:pt x="3415229" y="1849910"/>
                </a:cubicBezTo>
                <a:cubicBezTo>
                  <a:pt x="3410101" y="1894678"/>
                  <a:pt x="3408864" y="1939801"/>
                  <a:pt x="3411481" y="1984635"/>
                </a:cubicBezTo>
                <a:lnTo>
                  <a:pt x="3420281" y="2045052"/>
                </a:lnTo>
                <a:lnTo>
                  <a:pt x="3334389" y="2032837"/>
                </a:lnTo>
                <a:cubicBezTo>
                  <a:pt x="3297879" y="2029644"/>
                  <a:pt x="3261227" y="2028419"/>
                  <a:pt x="3224622" y="2029160"/>
                </a:cubicBezTo>
                <a:cubicBezTo>
                  <a:pt x="3151412" y="2030641"/>
                  <a:pt x="3078391" y="2039983"/>
                  <a:pt x="3007079" y="2057157"/>
                </a:cubicBezTo>
                <a:cubicBezTo>
                  <a:pt x="2872697" y="2088306"/>
                  <a:pt x="2737925" y="2094750"/>
                  <a:pt x="2602371" y="2064436"/>
                </a:cubicBezTo>
                <a:cubicBezTo>
                  <a:pt x="2476389" y="2035818"/>
                  <a:pt x="2344507" y="2037215"/>
                  <a:pt x="2219280" y="2068494"/>
                </a:cubicBezTo>
                <a:cubicBezTo>
                  <a:pt x="2186857" y="2075416"/>
                  <a:pt x="2153821" y="2079653"/>
                  <a:pt x="2120577" y="2081145"/>
                </a:cubicBezTo>
                <a:cubicBezTo>
                  <a:pt x="1999217" y="2090573"/>
                  <a:pt x="1879549" y="2074701"/>
                  <a:pt x="1759622" y="2061453"/>
                </a:cubicBezTo>
                <a:cubicBezTo>
                  <a:pt x="1683186" y="2052622"/>
                  <a:pt x="1605969" y="2039136"/>
                  <a:pt x="1530313" y="2061453"/>
                </a:cubicBezTo>
                <a:cubicBezTo>
                  <a:pt x="1477590" y="2076742"/>
                  <a:pt x="1421623" y="2080142"/>
                  <a:pt x="1367155" y="2071358"/>
                </a:cubicBezTo>
                <a:cubicBezTo>
                  <a:pt x="1270484" y="2056548"/>
                  <a:pt x="1172107" y="2053457"/>
                  <a:pt x="1074563" y="2062169"/>
                </a:cubicBezTo>
                <a:cubicBezTo>
                  <a:pt x="1010251" y="2067921"/>
                  <a:pt x="945429" y="2067038"/>
                  <a:pt x="881325" y="2059543"/>
                </a:cubicBezTo>
                <a:cubicBezTo>
                  <a:pt x="795121" y="2049639"/>
                  <a:pt x="707357" y="2034243"/>
                  <a:pt x="620895" y="2052980"/>
                </a:cubicBezTo>
                <a:cubicBezTo>
                  <a:pt x="483518" y="2082816"/>
                  <a:pt x="346272" y="2076848"/>
                  <a:pt x="207854" y="2064914"/>
                </a:cubicBezTo>
                <a:cubicBezTo>
                  <a:pt x="156354" y="2060439"/>
                  <a:pt x="104562" y="2055725"/>
                  <a:pt x="52622" y="2054367"/>
                </a:cubicBezTo>
                <a:lnTo>
                  <a:pt x="12047" y="2054851"/>
                </a:lnTo>
                <a:lnTo>
                  <a:pt x="2957" y="1815310"/>
                </a:lnTo>
                <a:cubicBezTo>
                  <a:pt x="-270" y="1732929"/>
                  <a:pt x="-1846" y="1650548"/>
                  <a:pt x="3487" y="1568139"/>
                </a:cubicBezTo>
                <a:cubicBezTo>
                  <a:pt x="12457" y="1429500"/>
                  <a:pt x="20094" y="1290971"/>
                  <a:pt x="12700" y="1152224"/>
                </a:cubicBezTo>
                <a:cubicBezTo>
                  <a:pt x="7675" y="1076879"/>
                  <a:pt x="5703" y="1001421"/>
                  <a:pt x="6775" y="925999"/>
                </a:cubicBezTo>
                <a:lnTo>
                  <a:pt x="11863" y="832882"/>
                </a:lnTo>
                <a:lnTo>
                  <a:pt x="20970" y="766654"/>
                </a:lnTo>
                <a:lnTo>
                  <a:pt x="24654" y="677192"/>
                </a:lnTo>
                <a:lnTo>
                  <a:pt x="25185" y="676317"/>
                </a:lnTo>
                <a:lnTo>
                  <a:pt x="25185" y="665409"/>
                </a:lnTo>
                <a:lnTo>
                  <a:pt x="24741" y="664535"/>
                </a:lnTo>
                <a:lnTo>
                  <a:pt x="20970" y="572951"/>
                </a:lnTo>
                <a:lnTo>
                  <a:pt x="18150" y="552445"/>
                </a:lnTo>
                <a:lnTo>
                  <a:pt x="15972" y="515645"/>
                </a:lnTo>
                <a:cubicBezTo>
                  <a:pt x="2990" y="410624"/>
                  <a:pt x="-416" y="304831"/>
                  <a:pt x="5790" y="199319"/>
                </a:cubicBezTo>
                <a:lnTo>
                  <a:pt x="13901" y="9025"/>
                </a:lnTo>
                <a:lnTo>
                  <a:pt x="109477" y="8001"/>
                </a:lnTo>
                <a:cubicBezTo>
                  <a:pt x="187346" y="8970"/>
                  <a:pt x="265007" y="27152"/>
                  <a:pt x="343084" y="23759"/>
                </a:cubicBezTo>
                <a:cubicBezTo>
                  <a:pt x="579702" y="13819"/>
                  <a:pt x="816423" y="17092"/>
                  <a:pt x="1052937" y="4121"/>
                </a:cubicBezTo>
                <a:cubicBezTo>
                  <a:pt x="1110576" y="-73"/>
                  <a:pt x="1168318" y="-1064"/>
                  <a:pt x="1225971" y="1141"/>
                </a:cubicBezTo>
                <a:close/>
              </a:path>
            </a:pathLst>
          </a:custGeom>
        </p:spPr>
      </p:pic>
      <p:pic>
        <p:nvPicPr>
          <p:cNvPr id="11" name="Audio 10">
            <a:hlinkClick r:id="" action="ppaction://media"/>
            <a:extLst>
              <a:ext uri="{FF2B5EF4-FFF2-40B4-BE49-F238E27FC236}">
                <a16:creationId xmlns:a16="http://schemas.microsoft.com/office/drawing/2014/main" id="{9BAFF1C8-CE20-6AFE-3787-7DE3373151E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12060131"/>
      </p:ext>
    </p:extLst>
  </p:cSld>
  <p:clrMapOvr>
    <a:masterClrMapping/>
  </p:clrMapOvr>
  <mc:AlternateContent xmlns:mc="http://schemas.openxmlformats.org/markup-compatibility/2006">
    <mc:Choice xmlns:p14="http://schemas.microsoft.com/office/powerpoint/2010/main" Requires="p14">
      <p:transition spd="slow" p14:dur="2000" advTm="91300"/>
    </mc:Choice>
    <mc:Fallback>
      <p:transition spd="slow" advTm="91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 name="Rectangle 132">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1B553-CB4A-CC6B-5448-374D8515716E}"/>
              </a:ext>
            </a:extLst>
          </p:cNvPr>
          <p:cNvSpPr>
            <a:spLocks noGrp="1"/>
          </p:cNvSpPr>
          <p:nvPr>
            <p:ph type="title"/>
          </p:nvPr>
        </p:nvSpPr>
        <p:spPr>
          <a:xfrm>
            <a:off x="612648" y="365125"/>
            <a:ext cx="5295015" cy="1716826"/>
          </a:xfrm>
        </p:spPr>
        <p:txBody>
          <a:bodyPr vert="horz" lIns="91440" tIns="45720" rIns="91440" bIns="45720" rtlCol="0" anchor="b">
            <a:normAutofit/>
          </a:bodyPr>
          <a:lstStyle/>
          <a:p>
            <a:r>
              <a:rPr lang="en-US" b="1" dirty="0"/>
              <a:t>EXHIBIT MDXEV3- 7V6YJCMQEM3JKJJ2.ONION</a:t>
            </a:r>
            <a:br>
              <a:rPr lang="en-US" b="1" dirty="0"/>
            </a:br>
            <a:r>
              <a:rPr lang="en-US" b="1" dirty="0"/>
              <a:t>CONTINUED </a:t>
            </a:r>
          </a:p>
        </p:txBody>
      </p:sp>
      <p:sp>
        <p:nvSpPr>
          <p:cNvPr id="135"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BCBBFA8-C2DF-A0BE-B22B-E34B29A4CFB0}"/>
              </a:ext>
            </a:extLst>
          </p:cNvPr>
          <p:cNvSpPr>
            <a:spLocks noGrp="1"/>
          </p:cNvSpPr>
          <p:nvPr>
            <p:ph type="body" sz="half" idx="2"/>
          </p:nvPr>
        </p:nvSpPr>
        <p:spPr>
          <a:xfrm>
            <a:off x="612648" y="2908005"/>
            <a:ext cx="5295015" cy="3268957"/>
          </a:xfrm>
        </p:spPr>
        <p:txBody>
          <a:bodyPr vert="horz" lIns="91440" tIns="45720" rIns="91440" bIns="45720" rtlCol="0">
            <a:normAutofit/>
          </a:bodyPr>
          <a:lstStyle/>
          <a:p>
            <a:pPr marL="285750" indent="-228600">
              <a:buFont typeface="Arial" panose="020B0604020202020204" pitchFamily="34" charset="0"/>
              <a:buChar char="•"/>
            </a:pPr>
            <a:endParaRPr lang="en-US" sz="2200">
              <a:effectLst/>
            </a:endParaRPr>
          </a:p>
          <a:p>
            <a:pPr indent="-228600">
              <a:buFont typeface="Arial" panose="020B0604020202020204" pitchFamily="34" charset="0"/>
              <a:buChar char="•"/>
            </a:pPr>
            <a:endParaRPr lang="en-US" sz="2200">
              <a:effectLst/>
            </a:endParaRPr>
          </a:p>
          <a:p>
            <a:pPr marL="114300" indent="-228600">
              <a:buFont typeface="Arial" panose="020B0604020202020204" pitchFamily="34" charset="0"/>
              <a:buChar char="•"/>
            </a:pPr>
            <a:endParaRPr lang="en-US" sz="2200" b="1"/>
          </a:p>
          <a:p>
            <a:pPr marL="342900" indent="-228600">
              <a:buFont typeface="Arial" panose="020B0604020202020204" pitchFamily="34" charset="0"/>
              <a:buChar char="•"/>
            </a:pPr>
            <a:endParaRPr lang="en-US" sz="2200" b="1"/>
          </a:p>
        </p:txBody>
      </p:sp>
      <p:pic>
        <p:nvPicPr>
          <p:cNvPr id="9" name="Picture 8" descr="Graphical user interface, text, application, email&#10;&#10;Description automatically generated">
            <a:extLst>
              <a:ext uri="{FF2B5EF4-FFF2-40B4-BE49-F238E27FC236}">
                <a16:creationId xmlns:a16="http://schemas.microsoft.com/office/drawing/2014/main" id="{054AF06F-D6B8-D1DD-2A88-C11203E55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396397" y="909639"/>
            <a:ext cx="2603605" cy="1789978"/>
          </a:xfrm>
          <a:prstGeom prst="rect">
            <a:avLst/>
          </a:prstGeom>
          <a:noFill/>
        </p:spPr>
      </p:pic>
      <p:pic>
        <p:nvPicPr>
          <p:cNvPr id="5" name="Picture 4" descr="Graphical user interface, application, email&#10;&#10;Description automatically generated">
            <a:extLst>
              <a:ext uri="{FF2B5EF4-FFF2-40B4-BE49-F238E27FC236}">
                <a16:creationId xmlns:a16="http://schemas.microsoft.com/office/drawing/2014/main" id="{DFA922D8-571E-3910-8886-4C4B0A5DE4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9224328" y="929165"/>
            <a:ext cx="2603605" cy="1750924"/>
          </a:xfrm>
          <a:prstGeom prst="rect">
            <a:avLst/>
          </a:prstGeom>
          <a:noFill/>
        </p:spPr>
      </p:pic>
      <p:pic>
        <p:nvPicPr>
          <p:cNvPr id="3" name="Picture 2" descr="A screenshot of a computer&#10;&#10;Description automatically generated with medium confidence">
            <a:extLst>
              <a:ext uri="{FF2B5EF4-FFF2-40B4-BE49-F238E27FC236}">
                <a16:creationId xmlns:a16="http://schemas.microsoft.com/office/drawing/2014/main" id="{6D9E44FB-F716-45CB-FBA5-652DF05B06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6396397" y="3559147"/>
            <a:ext cx="5431536" cy="2484927"/>
          </a:xfrm>
          <a:prstGeom prst="rect">
            <a:avLst/>
          </a:prstGeom>
          <a:noFill/>
        </p:spPr>
      </p:pic>
      <p:pic>
        <p:nvPicPr>
          <p:cNvPr id="10" name="Audio 9">
            <a:hlinkClick r:id="" action="ppaction://media"/>
            <a:extLst>
              <a:ext uri="{FF2B5EF4-FFF2-40B4-BE49-F238E27FC236}">
                <a16:creationId xmlns:a16="http://schemas.microsoft.com/office/drawing/2014/main" id="{6BC9802F-CA91-122A-69F2-4EEC1BF357E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13324209"/>
      </p:ext>
    </p:extLst>
  </p:cSld>
  <p:clrMapOvr>
    <a:masterClrMapping/>
  </p:clrMapOvr>
  <mc:AlternateContent xmlns:mc="http://schemas.openxmlformats.org/markup-compatibility/2006">
    <mc:Choice xmlns:p14="http://schemas.microsoft.com/office/powerpoint/2010/main" Requires="p14">
      <p:transition spd="slow" p14:dur="2000" advTm="16458"/>
    </mc:Choice>
    <mc:Fallback>
      <p:transition spd="slow" advTm="16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75F9B-A298-F15C-2260-5D9AF1AD9222}"/>
              </a:ext>
            </a:extLst>
          </p:cNvPr>
          <p:cNvSpPr>
            <a:spLocks noGrp="1"/>
          </p:cNvSpPr>
          <p:nvPr>
            <p:ph type="title"/>
          </p:nvPr>
        </p:nvSpPr>
        <p:spPr>
          <a:xfrm>
            <a:off x="630918" y="643465"/>
            <a:ext cx="3895359" cy="1846615"/>
          </a:xfrm>
        </p:spPr>
        <p:txBody>
          <a:bodyPr vert="horz" lIns="91440" tIns="45720" rIns="91440" bIns="45720" rtlCol="0" anchor="b">
            <a:normAutofit fontScale="90000"/>
          </a:bodyPr>
          <a:lstStyle/>
          <a:p>
            <a:pPr marL="342900" indent="-342900"/>
            <a:r>
              <a:rPr lang="en-US" sz="2200" b="1" dirty="0">
                <a:effectLst/>
              </a:rPr>
              <a:t> </a:t>
            </a:r>
            <a:r>
              <a:rPr lang="en-US" b="1" dirty="0">
                <a:effectLst/>
              </a:rPr>
              <a:t>INDIRECT TRANSACTION CONNECTIONS OF THE 4 BITCOIN ADDRESSES</a:t>
            </a:r>
            <a:br>
              <a:rPr lang="en-US" sz="2200" b="1" dirty="0">
                <a:effectLst/>
              </a:rPr>
            </a:br>
            <a:br>
              <a:rPr lang="en-US" sz="2200" dirty="0">
                <a:effectLst/>
              </a:rPr>
            </a:br>
            <a:endParaRPr lang="en-US" sz="2200" dirty="0"/>
          </a:p>
        </p:txBody>
      </p:sp>
      <p:sp>
        <p:nvSpPr>
          <p:cNvPr id="52"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E4FCC69A-EBD0-696C-C447-7ADCEC0BD54D}"/>
              </a:ext>
            </a:extLst>
          </p:cNvPr>
          <p:cNvSpPr>
            <a:spLocks noGrp="1"/>
          </p:cNvSpPr>
          <p:nvPr>
            <p:ph type="body" sz="half" idx="2"/>
          </p:nvPr>
        </p:nvSpPr>
        <p:spPr>
          <a:xfrm>
            <a:off x="630936" y="2807167"/>
            <a:ext cx="3895522" cy="3386399"/>
          </a:xfrm>
        </p:spPr>
        <p:txBody>
          <a:bodyPr vert="horz" lIns="91440" tIns="45720" rIns="91440" bIns="45720" rtlCol="0">
            <a:normAutofit/>
          </a:bodyPr>
          <a:lstStyle/>
          <a:p>
            <a:pPr marL="285750" indent="-228600">
              <a:buFont typeface="Arial" panose="020B0604020202020204" pitchFamily="34" charset="0"/>
              <a:buChar char="•"/>
            </a:pPr>
            <a:r>
              <a:rPr lang="en-US" sz="2200" dirty="0">
                <a:effectLst/>
              </a:rPr>
              <a:t>The four bitcoin addresses have an indirect transactional connections via the </a:t>
            </a:r>
            <a:r>
              <a:rPr lang="en-US" sz="2200" dirty="0"/>
              <a:t>attached</a:t>
            </a:r>
            <a:r>
              <a:rPr lang="en-US" sz="2200" dirty="0">
                <a:effectLst/>
              </a:rPr>
              <a:t> seven transaction identities (TX IDs)</a:t>
            </a:r>
          </a:p>
          <a:p>
            <a:pPr indent="-228600">
              <a:buFont typeface="Arial" panose="020B0604020202020204" pitchFamily="34" charset="0"/>
              <a:buChar char="•"/>
            </a:pPr>
            <a:endParaRPr lang="en-US" sz="2200" b="1" dirty="0">
              <a:effectLst/>
            </a:endParaRPr>
          </a:p>
        </p:txBody>
      </p:sp>
      <p:pic>
        <p:nvPicPr>
          <p:cNvPr id="6" name="Picture 5" descr="Diagram&#10;&#10;Description automatically generated">
            <a:extLst>
              <a:ext uri="{FF2B5EF4-FFF2-40B4-BE49-F238E27FC236}">
                <a16:creationId xmlns:a16="http://schemas.microsoft.com/office/drawing/2014/main" id="{733A3659-DE32-ADBE-095B-F0B92039FA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4992624" y="412647"/>
            <a:ext cx="3099816" cy="2960322"/>
          </a:xfrm>
          <a:prstGeom prst="rect">
            <a:avLst/>
          </a:prstGeom>
          <a:noFill/>
        </p:spPr>
      </p:pic>
      <p:pic>
        <p:nvPicPr>
          <p:cNvPr id="3" name="Picture 2">
            <a:extLst>
              <a:ext uri="{FF2B5EF4-FFF2-40B4-BE49-F238E27FC236}">
                <a16:creationId xmlns:a16="http://schemas.microsoft.com/office/drawing/2014/main" id="{00ED75C9-13B5-2CA0-9C73-72251C34A6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8247888" y="686895"/>
            <a:ext cx="3785616" cy="1597968"/>
          </a:xfrm>
          <a:prstGeom prst="rect">
            <a:avLst/>
          </a:prstGeom>
          <a:noFill/>
        </p:spPr>
      </p:pic>
      <p:pic>
        <p:nvPicPr>
          <p:cNvPr id="9" name="Picture 8" descr="A picture containing text, map, sky&#10;&#10;Description automatically generated">
            <a:extLst>
              <a:ext uri="{FF2B5EF4-FFF2-40B4-BE49-F238E27FC236}">
                <a16:creationId xmlns:a16="http://schemas.microsoft.com/office/drawing/2014/main" id="{3B74B2AC-AE3D-530B-DFAE-768371CE3497}"/>
              </a:ext>
            </a:extLst>
          </p:cNvPr>
          <p:cNvPicPr>
            <a:picLocks noChangeAspect="1"/>
          </p:cNvPicPr>
          <p:nvPr/>
        </p:nvPicPr>
        <p:blipFill>
          <a:blip r:embed="rId6"/>
          <a:stretch>
            <a:fillRect/>
          </a:stretch>
        </p:blipFill>
        <p:spPr>
          <a:xfrm>
            <a:off x="4992624" y="4308710"/>
            <a:ext cx="3099816" cy="1371668"/>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3E2A1F6C-E1FD-53A3-FBEB-18C8F72F746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8247888" y="3678847"/>
            <a:ext cx="3785616" cy="1807631"/>
          </a:xfrm>
          <a:prstGeom prst="rect">
            <a:avLst/>
          </a:prstGeom>
          <a:noFill/>
        </p:spPr>
      </p:pic>
      <p:pic>
        <p:nvPicPr>
          <p:cNvPr id="11" name="Audio 10">
            <a:hlinkClick r:id="" action="ppaction://media"/>
            <a:extLst>
              <a:ext uri="{FF2B5EF4-FFF2-40B4-BE49-F238E27FC236}">
                <a16:creationId xmlns:a16="http://schemas.microsoft.com/office/drawing/2014/main" id="{499DF10D-FC0A-263C-27BF-A49D3D0B677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82709218"/>
      </p:ext>
    </p:extLst>
  </p:cSld>
  <p:clrMapOvr>
    <a:masterClrMapping/>
  </p:clrMapOvr>
  <mc:AlternateContent xmlns:mc="http://schemas.openxmlformats.org/markup-compatibility/2006">
    <mc:Choice xmlns:p14="http://schemas.microsoft.com/office/powerpoint/2010/main" Requires="p14">
      <p:transition spd="slow" p14:dur="2000" advTm="35389"/>
    </mc:Choice>
    <mc:Fallback>
      <p:transition spd="slow" advTm="35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22" y="457200"/>
            <a:ext cx="10483355" cy="589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75F9B-A298-F15C-2260-5D9AF1AD9222}"/>
              </a:ext>
            </a:extLst>
          </p:cNvPr>
          <p:cNvSpPr>
            <a:spLocks noGrp="1"/>
          </p:cNvSpPr>
          <p:nvPr>
            <p:ph type="title"/>
          </p:nvPr>
        </p:nvSpPr>
        <p:spPr>
          <a:xfrm>
            <a:off x="1625040" y="770470"/>
            <a:ext cx="2526045" cy="1471343"/>
          </a:xfrm>
        </p:spPr>
        <p:txBody>
          <a:bodyPr vert="horz" lIns="91440" tIns="45720" rIns="91440" bIns="45720" rtlCol="0" anchor="b">
            <a:normAutofit fontScale="90000"/>
          </a:bodyPr>
          <a:lstStyle/>
          <a:p>
            <a:pPr marL="294894" indent="-294894" defTabSz="786384"/>
            <a:r>
              <a:rPr lang="en-GB" sz="3600" b="1" kern="1200" dirty="0">
                <a:solidFill>
                  <a:schemeClr val="tx1"/>
                </a:solidFill>
                <a:latin typeface="Calibri Light" panose="020F0302020204030204" pitchFamily="34" charset="0"/>
                <a:ea typeface="+mj-ea"/>
                <a:cs typeface="Calibri Light" panose="020F0302020204030204" pitchFamily="34" charset="0"/>
              </a:rPr>
              <a:t>	OVERVIEW</a:t>
            </a:r>
            <a:br>
              <a:rPr lang="en-GB" sz="3600" b="1" kern="1200" dirty="0">
                <a:solidFill>
                  <a:schemeClr val="tx1"/>
                </a:solidFill>
                <a:latin typeface="Calibri Light" panose="020F0302020204030204" pitchFamily="34" charset="0"/>
                <a:ea typeface="+mj-ea"/>
                <a:cs typeface="Calibri Light" panose="020F0302020204030204" pitchFamily="34" charset="0"/>
              </a:rPr>
            </a:br>
            <a:r>
              <a:rPr lang="en-GB" sz="3600" b="1" kern="1200" dirty="0">
                <a:solidFill>
                  <a:schemeClr val="tx1"/>
                </a:solidFill>
                <a:latin typeface="Calibri Light" panose="020F0302020204030204" pitchFamily="34" charset="0"/>
                <a:ea typeface="+mj-ea"/>
                <a:cs typeface="Calibri Light" panose="020F0302020204030204" pitchFamily="34" charset="0"/>
              </a:rPr>
              <a:t>OF BITCOIN</a:t>
            </a:r>
            <a:br>
              <a:rPr lang="en-GB" sz="1600" i="1" kern="1200" dirty="0">
                <a:solidFill>
                  <a:schemeClr val="tx1"/>
                </a:solidFill>
                <a:latin typeface="Calibri" panose="020F0502020204030204" pitchFamily="34" charset="0"/>
                <a:ea typeface="+mj-ea"/>
                <a:cs typeface="Times New Roman" panose="02020603050405020304" pitchFamily="18" charset="0"/>
              </a:rPr>
            </a:br>
            <a:br>
              <a:rPr lang="en-US" sz="1600" b="1" kern="1200" dirty="0">
                <a:solidFill>
                  <a:schemeClr val="tx1"/>
                </a:solidFill>
                <a:latin typeface="+mj-lt"/>
                <a:ea typeface="+mj-ea"/>
                <a:cs typeface="+mj-cs"/>
              </a:rPr>
            </a:br>
            <a:br>
              <a:rPr lang="en-US" sz="1600" kern="1200" dirty="0">
                <a:solidFill>
                  <a:schemeClr val="tx1"/>
                </a:solidFill>
                <a:latin typeface="+mj-lt"/>
                <a:ea typeface="+mj-ea"/>
                <a:cs typeface="+mj-cs"/>
              </a:rPr>
            </a:br>
            <a:endParaRPr lang="en-US" sz="1600" dirty="0"/>
          </a:p>
        </p:txBody>
      </p:sp>
      <p:sp>
        <p:nvSpPr>
          <p:cNvPr id="52"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04836" y="2744251"/>
            <a:ext cx="3067148" cy="15729"/>
          </a:xfrm>
          <a:custGeom>
            <a:avLst/>
            <a:gdLst>
              <a:gd name="connsiteX0" fmla="*/ 0 w 3067148"/>
              <a:gd name="connsiteY0" fmla="*/ 0 h 15729"/>
              <a:gd name="connsiteX1" fmla="*/ 582758 w 3067148"/>
              <a:gd name="connsiteY1" fmla="*/ 0 h 15729"/>
              <a:gd name="connsiteX2" fmla="*/ 1165516 w 3067148"/>
              <a:gd name="connsiteY2" fmla="*/ 0 h 15729"/>
              <a:gd name="connsiteX3" fmla="*/ 1686931 w 3067148"/>
              <a:gd name="connsiteY3" fmla="*/ 0 h 15729"/>
              <a:gd name="connsiteX4" fmla="*/ 2208347 w 3067148"/>
              <a:gd name="connsiteY4" fmla="*/ 0 h 15729"/>
              <a:gd name="connsiteX5" fmla="*/ 3067148 w 3067148"/>
              <a:gd name="connsiteY5" fmla="*/ 0 h 15729"/>
              <a:gd name="connsiteX6" fmla="*/ 3067148 w 3067148"/>
              <a:gd name="connsiteY6" fmla="*/ 15729 h 15729"/>
              <a:gd name="connsiteX7" fmla="*/ 2423047 w 3067148"/>
              <a:gd name="connsiteY7" fmla="*/ 15729 h 15729"/>
              <a:gd name="connsiteX8" fmla="*/ 1870960 w 3067148"/>
              <a:gd name="connsiteY8" fmla="*/ 15729 h 15729"/>
              <a:gd name="connsiteX9" fmla="*/ 1196188 w 3067148"/>
              <a:gd name="connsiteY9" fmla="*/ 15729 h 15729"/>
              <a:gd name="connsiteX10" fmla="*/ 521415 w 3067148"/>
              <a:gd name="connsiteY10" fmla="*/ 15729 h 15729"/>
              <a:gd name="connsiteX11" fmla="*/ 0 w 3067148"/>
              <a:gd name="connsiteY11" fmla="*/ 15729 h 15729"/>
              <a:gd name="connsiteX12" fmla="*/ 0 w 3067148"/>
              <a:gd name="connsiteY12" fmla="*/ 0 h 15729"/>
              <a:gd name="connsiteX0" fmla="*/ 0 w 3067148"/>
              <a:gd name="connsiteY0" fmla="*/ 0 h 15729"/>
              <a:gd name="connsiteX1" fmla="*/ 613430 w 3067148"/>
              <a:gd name="connsiteY1" fmla="*/ 0 h 15729"/>
              <a:gd name="connsiteX2" fmla="*/ 1257531 w 3067148"/>
              <a:gd name="connsiteY2" fmla="*/ 0 h 15729"/>
              <a:gd name="connsiteX3" fmla="*/ 1840289 w 3067148"/>
              <a:gd name="connsiteY3" fmla="*/ 0 h 15729"/>
              <a:gd name="connsiteX4" fmla="*/ 2515061 w 3067148"/>
              <a:gd name="connsiteY4" fmla="*/ 0 h 15729"/>
              <a:gd name="connsiteX5" fmla="*/ 3067148 w 3067148"/>
              <a:gd name="connsiteY5" fmla="*/ 0 h 15729"/>
              <a:gd name="connsiteX6" fmla="*/ 3067148 w 3067148"/>
              <a:gd name="connsiteY6" fmla="*/ 15729 h 15729"/>
              <a:gd name="connsiteX7" fmla="*/ 2392375 w 3067148"/>
              <a:gd name="connsiteY7" fmla="*/ 15729 h 15729"/>
              <a:gd name="connsiteX8" fmla="*/ 1840289 w 3067148"/>
              <a:gd name="connsiteY8" fmla="*/ 15729 h 15729"/>
              <a:gd name="connsiteX9" fmla="*/ 1165516 w 3067148"/>
              <a:gd name="connsiteY9" fmla="*/ 15729 h 15729"/>
              <a:gd name="connsiteX10" fmla="*/ 606068 w 3067148"/>
              <a:gd name="connsiteY10" fmla="*/ 15729 h 15729"/>
              <a:gd name="connsiteX11" fmla="*/ 0 w 3067148"/>
              <a:gd name="connsiteY11" fmla="*/ 15729 h 15729"/>
              <a:gd name="connsiteX12" fmla="*/ 0 w 3067148"/>
              <a:gd name="connsiteY12" fmla="*/ 0 h 15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67148" h="15729" fill="none" extrusionOk="0">
                <a:moveTo>
                  <a:pt x="0" y="0"/>
                </a:moveTo>
                <a:cubicBezTo>
                  <a:pt x="150645" y="20872"/>
                  <a:pt x="452721" y="-10171"/>
                  <a:pt x="582758" y="0"/>
                </a:cubicBezTo>
                <a:cubicBezTo>
                  <a:pt x="733147" y="-59172"/>
                  <a:pt x="957880" y="24930"/>
                  <a:pt x="1165516" y="0"/>
                </a:cubicBezTo>
                <a:cubicBezTo>
                  <a:pt x="1353295" y="-21566"/>
                  <a:pt x="1469008" y="18722"/>
                  <a:pt x="1686931" y="0"/>
                </a:cubicBezTo>
                <a:cubicBezTo>
                  <a:pt x="1928764" y="-16346"/>
                  <a:pt x="2080323" y="6201"/>
                  <a:pt x="2208347" y="0"/>
                </a:cubicBezTo>
                <a:cubicBezTo>
                  <a:pt x="2354406" y="-64615"/>
                  <a:pt x="2835986" y="-21846"/>
                  <a:pt x="3067148" y="0"/>
                </a:cubicBezTo>
                <a:cubicBezTo>
                  <a:pt x="3068087" y="3104"/>
                  <a:pt x="3067812" y="10985"/>
                  <a:pt x="3067148" y="15729"/>
                </a:cubicBezTo>
                <a:cubicBezTo>
                  <a:pt x="2767751" y="35454"/>
                  <a:pt x="2696427" y="7029"/>
                  <a:pt x="2423047" y="15729"/>
                </a:cubicBezTo>
                <a:cubicBezTo>
                  <a:pt x="2140040" y="16906"/>
                  <a:pt x="2128978" y="27289"/>
                  <a:pt x="1870960" y="15729"/>
                </a:cubicBezTo>
                <a:cubicBezTo>
                  <a:pt x="1583684" y="-1316"/>
                  <a:pt x="1416480" y="11512"/>
                  <a:pt x="1196188" y="15729"/>
                </a:cubicBezTo>
                <a:cubicBezTo>
                  <a:pt x="969498" y="-4457"/>
                  <a:pt x="864991" y="49013"/>
                  <a:pt x="521415" y="15729"/>
                </a:cubicBezTo>
                <a:cubicBezTo>
                  <a:pt x="197965" y="3399"/>
                  <a:pt x="199515" y="21068"/>
                  <a:pt x="0" y="15729"/>
                </a:cubicBezTo>
                <a:cubicBezTo>
                  <a:pt x="428" y="9163"/>
                  <a:pt x="-104" y="3619"/>
                  <a:pt x="0" y="0"/>
                </a:cubicBezTo>
                <a:close/>
              </a:path>
              <a:path w="3067148" h="15729" stroke="0" extrusionOk="0">
                <a:moveTo>
                  <a:pt x="0" y="0"/>
                </a:moveTo>
                <a:cubicBezTo>
                  <a:pt x="260320" y="22046"/>
                  <a:pt x="488157" y="-11657"/>
                  <a:pt x="613430" y="0"/>
                </a:cubicBezTo>
                <a:cubicBezTo>
                  <a:pt x="744677" y="43211"/>
                  <a:pt x="1049366" y="-16352"/>
                  <a:pt x="1257531" y="0"/>
                </a:cubicBezTo>
                <a:cubicBezTo>
                  <a:pt x="1459360" y="3432"/>
                  <a:pt x="1691796" y="-9801"/>
                  <a:pt x="1840289" y="0"/>
                </a:cubicBezTo>
                <a:cubicBezTo>
                  <a:pt x="2013504" y="5597"/>
                  <a:pt x="2187992" y="-31978"/>
                  <a:pt x="2515061" y="0"/>
                </a:cubicBezTo>
                <a:cubicBezTo>
                  <a:pt x="2839287" y="11507"/>
                  <a:pt x="2856217" y="-3544"/>
                  <a:pt x="3067148" y="0"/>
                </a:cubicBezTo>
                <a:cubicBezTo>
                  <a:pt x="3067174" y="3520"/>
                  <a:pt x="3066570" y="7463"/>
                  <a:pt x="3067148" y="15729"/>
                </a:cubicBezTo>
                <a:cubicBezTo>
                  <a:pt x="2814472" y="-4990"/>
                  <a:pt x="2614780" y="32298"/>
                  <a:pt x="2392375" y="15729"/>
                </a:cubicBezTo>
                <a:cubicBezTo>
                  <a:pt x="2117525" y="28280"/>
                  <a:pt x="1985365" y="13290"/>
                  <a:pt x="1840289" y="15729"/>
                </a:cubicBezTo>
                <a:cubicBezTo>
                  <a:pt x="1672537" y="43875"/>
                  <a:pt x="1492456" y="33768"/>
                  <a:pt x="1165516" y="15729"/>
                </a:cubicBezTo>
                <a:cubicBezTo>
                  <a:pt x="909481" y="20381"/>
                  <a:pt x="724320" y="35342"/>
                  <a:pt x="606068" y="15729"/>
                </a:cubicBezTo>
                <a:cubicBezTo>
                  <a:pt x="487816" y="-3884"/>
                  <a:pt x="276259" y="28422"/>
                  <a:pt x="0" y="15729"/>
                </a:cubicBezTo>
                <a:cubicBezTo>
                  <a:pt x="213" y="9634"/>
                  <a:pt x="-637" y="4754"/>
                  <a:pt x="0" y="0"/>
                </a:cubicBezTo>
                <a:close/>
              </a:path>
              <a:path w="3067148" h="15729" fill="none" stroke="0" extrusionOk="0">
                <a:moveTo>
                  <a:pt x="0" y="0"/>
                </a:moveTo>
                <a:cubicBezTo>
                  <a:pt x="164660" y="1772"/>
                  <a:pt x="435033" y="-21687"/>
                  <a:pt x="582758" y="0"/>
                </a:cubicBezTo>
                <a:cubicBezTo>
                  <a:pt x="725146" y="-3466"/>
                  <a:pt x="982759" y="4977"/>
                  <a:pt x="1165516" y="0"/>
                </a:cubicBezTo>
                <a:cubicBezTo>
                  <a:pt x="1370881" y="-9365"/>
                  <a:pt x="1443218" y="18117"/>
                  <a:pt x="1686931" y="0"/>
                </a:cubicBezTo>
                <a:cubicBezTo>
                  <a:pt x="1935119" y="-43722"/>
                  <a:pt x="2058230" y="25722"/>
                  <a:pt x="2208347" y="0"/>
                </a:cubicBezTo>
                <a:cubicBezTo>
                  <a:pt x="2329385" y="-12810"/>
                  <a:pt x="2803818" y="-14593"/>
                  <a:pt x="3067148" y="0"/>
                </a:cubicBezTo>
                <a:cubicBezTo>
                  <a:pt x="3068223" y="4579"/>
                  <a:pt x="3067845" y="9981"/>
                  <a:pt x="3067148" y="15729"/>
                </a:cubicBezTo>
                <a:cubicBezTo>
                  <a:pt x="2758927" y="51930"/>
                  <a:pt x="2701034" y="17768"/>
                  <a:pt x="2423047" y="15729"/>
                </a:cubicBezTo>
                <a:cubicBezTo>
                  <a:pt x="2137334" y="15717"/>
                  <a:pt x="2127337" y="26758"/>
                  <a:pt x="1870960" y="15729"/>
                </a:cubicBezTo>
                <a:cubicBezTo>
                  <a:pt x="1615338" y="-5478"/>
                  <a:pt x="1455924" y="39022"/>
                  <a:pt x="1196188" y="15729"/>
                </a:cubicBezTo>
                <a:cubicBezTo>
                  <a:pt x="965653" y="17781"/>
                  <a:pt x="825463" y="36457"/>
                  <a:pt x="521415" y="15729"/>
                </a:cubicBezTo>
                <a:cubicBezTo>
                  <a:pt x="199139" y="-3204"/>
                  <a:pt x="196443" y="19157"/>
                  <a:pt x="0" y="15729"/>
                </a:cubicBezTo>
                <a:cubicBezTo>
                  <a:pt x="-101" y="8799"/>
                  <a:pt x="204" y="317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custGeom>
                    <a:avLst/>
                    <a:gdLst>
                      <a:gd name="connsiteX0" fmla="*/ 0 w 3067148"/>
                      <a:gd name="connsiteY0" fmla="*/ 0 h 15729"/>
                      <a:gd name="connsiteX1" fmla="*/ 582758 w 3067148"/>
                      <a:gd name="connsiteY1" fmla="*/ 0 h 15729"/>
                      <a:gd name="connsiteX2" fmla="*/ 1165516 w 3067148"/>
                      <a:gd name="connsiteY2" fmla="*/ 0 h 15729"/>
                      <a:gd name="connsiteX3" fmla="*/ 1686931 w 3067148"/>
                      <a:gd name="connsiteY3" fmla="*/ 0 h 15729"/>
                      <a:gd name="connsiteX4" fmla="*/ 2208347 w 3067148"/>
                      <a:gd name="connsiteY4" fmla="*/ 0 h 15729"/>
                      <a:gd name="connsiteX5" fmla="*/ 3067148 w 3067148"/>
                      <a:gd name="connsiteY5" fmla="*/ 0 h 15729"/>
                      <a:gd name="connsiteX6" fmla="*/ 3067148 w 3067148"/>
                      <a:gd name="connsiteY6" fmla="*/ 15729 h 15729"/>
                      <a:gd name="connsiteX7" fmla="*/ 2423047 w 3067148"/>
                      <a:gd name="connsiteY7" fmla="*/ 15729 h 15729"/>
                      <a:gd name="connsiteX8" fmla="*/ 1870960 w 3067148"/>
                      <a:gd name="connsiteY8" fmla="*/ 15729 h 15729"/>
                      <a:gd name="connsiteX9" fmla="*/ 1196188 w 3067148"/>
                      <a:gd name="connsiteY9" fmla="*/ 15729 h 15729"/>
                      <a:gd name="connsiteX10" fmla="*/ 521415 w 3067148"/>
                      <a:gd name="connsiteY10" fmla="*/ 15729 h 15729"/>
                      <a:gd name="connsiteX11" fmla="*/ 0 w 3067148"/>
                      <a:gd name="connsiteY11" fmla="*/ 15729 h 15729"/>
                      <a:gd name="connsiteX12" fmla="*/ 0 w 3067148"/>
                      <a:gd name="connsiteY12" fmla="*/ 0 h 15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67148" h="15729" fill="none" extrusionOk="0">
                        <a:moveTo>
                          <a:pt x="0" y="0"/>
                        </a:moveTo>
                        <a:cubicBezTo>
                          <a:pt x="154232" y="5774"/>
                          <a:pt x="438917" y="11649"/>
                          <a:pt x="582758" y="0"/>
                        </a:cubicBezTo>
                        <a:cubicBezTo>
                          <a:pt x="726599" y="-11649"/>
                          <a:pt x="971516" y="20121"/>
                          <a:pt x="1165516" y="0"/>
                        </a:cubicBezTo>
                        <a:cubicBezTo>
                          <a:pt x="1359516" y="-20121"/>
                          <a:pt x="1453392" y="13116"/>
                          <a:pt x="1686931" y="0"/>
                        </a:cubicBezTo>
                        <a:cubicBezTo>
                          <a:pt x="1920470" y="-13116"/>
                          <a:pt x="2062940" y="23724"/>
                          <a:pt x="2208347" y="0"/>
                        </a:cubicBezTo>
                        <a:cubicBezTo>
                          <a:pt x="2353754" y="-23724"/>
                          <a:pt x="2823685" y="-26657"/>
                          <a:pt x="3067148" y="0"/>
                        </a:cubicBezTo>
                        <a:cubicBezTo>
                          <a:pt x="3067766" y="3907"/>
                          <a:pt x="3067262" y="10874"/>
                          <a:pt x="3067148" y="15729"/>
                        </a:cubicBezTo>
                        <a:cubicBezTo>
                          <a:pt x="2758275" y="45713"/>
                          <a:pt x="2705341" y="14541"/>
                          <a:pt x="2423047" y="15729"/>
                        </a:cubicBezTo>
                        <a:cubicBezTo>
                          <a:pt x="2140753" y="16917"/>
                          <a:pt x="2128533" y="27865"/>
                          <a:pt x="1870960" y="15729"/>
                        </a:cubicBezTo>
                        <a:cubicBezTo>
                          <a:pt x="1613387" y="3593"/>
                          <a:pt x="1438956" y="14735"/>
                          <a:pt x="1196188" y="15729"/>
                        </a:cubicBezTo>
                        <a:cubicBezTo>
                          <a:pt x="953420" y="16723"/>
                          <a:pt x="845237" y="32304"/>
                          <a:pt x="521415" y="15729"/>
                        </a:cubicBezTo>
                        <a:cubicBezTo>
                          <a:pt x="197593" y="-846"/>
                          <a:pt x="200783" y="20856"/>
                          <a:pt x="0" y="15729"/>
                        </a:cubicBezTo>
                        <a:cubicBezTo>
                          <a:pt x="182" y="9294"/>
                          <a:pt x="-216" y="3664"/>
                          <a:pt x="0" y="0"/>
                        </a:cubicBezTo>
                        <a:close/>
                      </a:path>
                      <a:path w="3067148" h="15729" stroke="0" extrusionOk="0">
                        <a:moveTo>
                          <a:pt x="0" y="0"/>
                        </a:moveTo>
                        <a:cubicBezTo>
                          <a:pt x="253155" y="-6474"/>
                          <a:pt x="465206" y="-21245"/>
                          <a:pt x="613430" y="0"/>
                        </a:cubicBezTo>
                        <a:cubicBezTo>
                          <a:pt x="761654" y="21245"/>
                          <a:pt x="1056583" y="2617"/>
                          <a:pt x="1257531" y="0"/>
                        </a:cubicBezTo>
                        <a:cubicBezTo>
                          <a:pt x="1458479" y="-2617"/>
                          <a:pt x="1676486" y="4879"/>
                          <a:pt x="1840289" y="0"/>
                        </a:cubicBezTo>
                        <a:cubicBezTo>
                          <a:pt x="2004092" y="-4879"/>
                          <a:pt x="2185937" y="-12756"/>
                          <a:pt x="2515061" y="0"/>
                        </a:cubicBezTo>
                        <a:cubicBezTo>
                          <a:pt x="2844185" y="12756"/>
                          <a:pt x="2857362" y="-8251"/>
                          <a:pt x="3067148" y="0"/>
                        </a:cubicBezTo>
                        <a:cubicBezTo>
                          <a:pt x="3067577" y="3776"/>
                          <a:pt x="3066449" y="8162"/>
                          <a:pt x="3067148" y="15729"/>
                        </a:cubicBezTo>
                        <a:cubicBezTo>
                          <a:pt x="2825131" y="-14046"/>
                          <a:pt x="2653548" y="21838"/>
                          <a:pt x="2392375" y="15729"/>
                        </a:cubicBezTo>
                        <a:cubicBezTo>
                          <a:pt x="2131202" y="9620"/>
                          <a:pt x="1980832" y="11624"/>
                          <a:pt x="1840289" y="15729"/>
                        </a:cubicBezTo>
                        <a:cubicBezTo>
                          <a:pt x="1699746" y="19834"/>
                          <a:pt x="1501209" y="13531"/>
                          <a:pt x="1165516" y="15729"/>
                        </a:cubicBezTo>
                        <a:cubicBezTo>
                          <a:pt x="829823" y="17927"/>
                          <a:pt x="281397" y="20744"/>
                          <a:pt x="0" y="15729"/>
                        </a:cubicBezTo>
                        <a:cubicBezTo>
                          <a:pt x="-415" y="9662"/>
                          <a:pt x="181" y="415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9D76F2CD-AE03-F3F9-E8F3-FDCAFD5FC4DF}"/>
              </a:ext>
            </a:extLst>
          </p:cNvPr>
          <p:cNvPicPr>
            <a:picLocks noChangeAspect="1"/>
          </p:cNvPicPr>
          <p:nvPr/>
        </p:nvPicPr>
        <p:blipFill>
          <a:blip r:embed="rId4"/>
          <a:stretch>
            <a:fillRect/>
          </a:stretch>
        </p:blipFill>
        <p:spPr>
          <a:xfrm>
            <a:off x="8508838" y="4913981"/>
            <a:ext cx="2517774" cy="1486819"/>
          </a:xfrm>
          <a:prstGeom prst="rect">
            <a:avLst/>
          </a:prstGeom>
        </p:spPr>
      </p:pic>
      <p:sp>
        <p:nvSpPr>
          <p:cNvPr id="10" name="TextBox 9">
            <a:extLst>
              <a:ext uri="{FF2B5EF4-FFF2-40B4-BE49-F238E27FC236}">
                <a16:creationId xmlns:a16="http://schemas.microsoft.com/office/drawing/2014/main" id="{244B9055-18EF-F280-E6A6-C1C63B81FE94}"/>
              </a:ext>
            </a:extLst>
          </p:cNvPr>
          <p:cNvSpPr txBox="1"/>
          <p:nvPr/>
        </p:nvSpPr>
        <p:spPr>
          <a:xfrm>
            <a:off x="4594694" y="1833109"/>
            <a:ext cx="3799546" cy="3535746"/>
          </a:xfrm>
          <a:prstGeom prst="rect">
            <a:avLst/>
          </a:prstGeom>
          <a:noFill/>
        </p:spPr>
        <p:txBody>
          <a:bodyPr wrap="square">
            <a:spAutoFit/>
          </a:bodyPr>
          <a:lstStyle/>
          <a:p>
            <a:pPr defTabSz="786384">
              <a:lnSpc>
                <a:spcPct val="120000"/>
              </a:lnSpc>
              <a:spcAft>
                <a:spcPts val="860"/>
              </a:spcAft>
            </a:pPr>
            <a:r>
              <a:rPr lang="en-GB" sz="1548" b="1" kern="1200" dirty="0">
                <a:solidFill>
                  <a:schemeClr val="tx1"/>
                </a:solidFill>
                <a:latin typeface="Calibri" panose="020F0502020204030204" pitchFamily="34" charset="0"/>
                <a:ea typeface="+mn-ea"/>
                <a:cs typeface="Times New Roman" panose="02020603050405020304" pitchFamily="18" charset="0"/>
              </a:rPr>
              <a:t>Public and private keys</a:t>
            </a:r>
          </a:p>
          <a:p>
            <a:pPr marL="245745" indent="-245745" defTabSz="786384">
              <a:lnSpc>
                <a:spcPct val="120000"/>
              </a:lnSpc>
              <a:spcAft>
                <a:spcPts val="860"/>
              </a:spcAft>
              <a:buFont typeface="Arial" panose="020B0604020202020204" pitchFamily="34" charset="0"/>
              <a:buChar char="•"/>
            </a:pPr>
            <a:r>
              <a:rPr lang="en-GB" sz="1548" kern="1200" dirty="0">
                <a:solidFill>
                  <a:schemeClr val="tx1"/>
                </a:solidFill>
                <a:latin typeface="Calibri" panose="020F0502020204030204" pitchFamily="34" charset="0"/>
                <a:ea typeface="+mn-ea"/>
                <a:cs typeface="Times New Roman" panose="02020603050405020304" pitchFamily="18" charset="0"/>
              </a:rPr>
              <a:t>To send Bitcoin, someone must have access to the public and private keys associated with the amount of bitcoin they want to send.</a:t>
            </a:r>
          </a:p>
          <a:p>
            <a:pPr marL="245745" indent="-245745" defTabSz="786384">
              <a:lnSpc>
                <a:spcPct val="120000"/>
              </a:lnSpc>
              <a:spcAft>
                <a:spcPts val="860"/>
              </a:spcAft>
              <a:buFont typeface="Arial" panose="020B0604020202020204" pitchFamily="34" charset="0"/>
              <a:buChar char="•"/>
            </a:pPr>
            <a:r>
              <a:rPr lang="en-GB" sz="1548" kern="1200" dirty="0">
                <a:solidFill>
                  <a:schemeClr val="tx1"/>
                </a:solidFill>
                <a:latin typeface="Calibri" panose="020F0502020204030204" pitchFamily="34" charset="0"/>
                <a:ea typeface="+mn-ea"/>
                <a:cs typeface="Times New Roman" panose="02020603050405020304" pitchFamily="18" charset="0"/>
              </a:rPr>
              <a:t>A public key (address) and private key (password) authorize bitcoin to be sent elsewhere.</a:t>
            </a:r>
          </a:p>
          <a:p>
            <a:pPr marL="245745" indent="-245745" defTabSz="786384">
              <a:lnSpc>
                <a:spcPct val="120000"/>
              </a:lnSpc>
              <a:spcAft>
                <a:spcPts val="860"/>
              </a:spcAft>
              <a:buFont typeface="Arial" panose="020B0604020202020204" pitchFamily="34" charset="0"/>
              <a:buChar char="•"/>
            </a:pPr>
            <a:r>
              <a:rPr lang="en-GB" sz="1548" kern="1200" dirty="0">
                <a:solidFill>
                  <a:schemeClr val="tx1"/>
                </a:solidFill>
                <a:latin typeface="Calibri" panose="020F0502020204030204" pitchFamily="34" charset="0"/>
                <a:ea typeface="+mn-ea"/>
                <a:cs typeface="Times New Roman" panose="02020603050405020304" pitchFamily="18" charset="0"/>
              </a:rPr>
              <a:t>Public keys are randomly generated sequences of letters and numbers, similar to email addresses</a:t>
            </a:r>
            <a:r>
              <a:rPr lang="en-GB" sz="1548" dirty="0">
                <a:latin typeface="Calibri" panose="020F0502020204030204" pitchFamily="34" charset="0"/>
                <a:cs typeface="Times New Roman" panose="02020603050405020304" pitchFamily="18" charset="0"/>
              </a:rPr>
              <a:t> </a:t>
            </a:r>
            <a:r>
              <a:rPr lang="en-GB" sz="1548" kern="1200" dirty="0">
                <a:solidFill>
                  <a:schemeClr val="tx1"/>
                </a:solidFill>
                <a:latin typeface="Calibri" panose="020F0502020204030204" pitchFamily="34" charset="0"/>
                <a:ea typeface="+mn-ea"/>
                <a:cs typeface="Times New Roman" panose="02020603050405020304" pitchFamily="18" charset="0"/>
              </a:rPr>
              <a:t>(Nakamoto, 2008).</a:t>
            </a:r>
            <a:endParaRPr lang="en-GB" dirty="0">
              <a:latin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07C3BDA9-7097-60FA-FACD-ECA4D36295BA}"/>
              </a:ext>
            </a:extLst>
          </p:cNvPr>
          <p:cNvSpPr txBox="1"/>
          <p:nvPr/>
        </p:nvSpPr>
        <p:spPr>
          <a:xfrm>
            <a:off x="7982933" y="1847848"/>
            <a:ext cx="3158276" cy="3139785"/>
          </a:xfrm>
          <a:prstGeom prst="rect">
            <a:avLst/>
          </a:prstGeom>
          <a:noFill/>
        </p:spPr>
        <p:txBody>
          <a:bodyPr wrap="square">
            <a:spAutoFit/>
          </a:bodyPr>
          <a:lstStyle/>
          <a:p>
            <a:pPr defTabSz="786384">
              <a:lnSpc>
                <a:spcPct val="120000"/>
              </a:lnSpc>
              <a:spcAft>
                <a:spcPts val="860"/>
              </a:spcAft>
            </a:pPr>
            <a:r>
              <a:rPr lang="en-GB" sz="1548" b="1" kern="1200">
                <a:solidFill>
                  <a:schemeClr val="tx1"/>
                </a:solidFill>
                <a:latin typeface="Calibri" panose="020F0502020204030204" pitchFamily="34" charset="0"/>
                <a:ea typeface="+mn-ea"/>
                <a:cs typeface="Times New Roman" panose="02020603050405020304" pitchFamily="18" charset="0"/>
              </a:rPr>
              <a:t>What is Blockchain?</a:t>
            </a:r>
          </a:p>
          <a:p>
            <a:pPr marL="245745" indent="-245745" defTabSz="786384">
              <a:lnSpc>
                <a:spcPct val="120000"/>
              </a:lnSpc>
              <a:spcAft>
                <a:spcPts val="860"/>
              </a:spcAft>
              <a:buFont typeface="Arial" panose="020B0604020202020204" pitchFamily="34" charset="0"/>
              <a:buChar char="•"/>
            </a:pPr>
            <a:r>
              <a:rPr lang="en-GB" sz="1548" kern="1200">
                <a:solidFill>
                  <a:schemeClr val="tx1"/>
                </a:solidFill>
                <a:latin typeface="Calibri" panose="020F0502020204030204" pitchFamily="34" charset="0"/>
                <a:ea typeface="+mn-ea"/>
                <a:cs typeface="Times New Roman" panose="02020603050405020304" pitchFamily="18" charset="0"/>
              </a:rPr>
              <a:t>A Blockchain ledger is a digital, distributed, and decentralized ledger that records transactions across a global network of computers.</a:t>
            </a:r>
          </a:p>
          <a:p>
            <a:pPr marL="245745" indent="-245745" defTabSz="786384">
              <a:lnSpc>
                <a:spcPct val="120000"/>
              </a:lnSpc>
              <a:spcAft>
                <a:spcPts val="860"/>
              </a:spcAft>
              <a:buFont typeface="Arial" panose="020B0604020202020204" pitchFamily="34" charset="0"/>
              <a:buChar char="•"/>
            </a:pPr>
            <a:r>
              <a:rPr lang="en-GB" sz="1548" kern="1200">
                <a:solidFill>
                  <a:schemeClr val="tx1"/>
                </a:solidFill>
                <a:latin typeface="Calibri" panose="020F0502020204030204" pitchFamily="34" charset="0"/>
                <a:ea typeface="+mn-ea"/>
                <a:cs typeface="Times New Roman" panose="02020603050405020304" pitchFamily="18" charset="0"/>
              </a:rPr>
              <a:t> It is a linear chain of blocks that contains data in the form of coding that is organized in a chronological manner.</a:t>
            </a:r>
            <a:endParaRPr lang="en-GB">
              <a:latin typeface="Calibri" panose="020F0502020204030204" pitchFamily="34" charset="0"/>
              <a:cs typeface="Times New Roman" panose="02020603050405020304" pitchFamily="18" charset="0"/>
            </a:endParaRPr>
          </a:p>
        </p:txBody>
      </p:sp>
      <p:graphicFrame>
        <p:nvGraphicFramePr>
          <p:cNvPr id="54" name="Text Placeholder 3">
            <a:extLst>
              <a:ext uri="{FF2B5EF4-FFF2-40B4-BE49-F238E27FC236}">
                <a16:creationId xmlns:a16="http://schemas.microsoft.com/office/drawing/2014/main" id="{DCA37370-6D99-D3F9-DAD4-C3C9A902C0EE}"/>
              </a:ext>
            </a:extLst>
          </p:cNvPr>
          <p:cNvGraphicFramePr/>
          <p:nvPr>
            <p:extLst>
              <p:ext uri="{D42A27DB-BD31-4B8C-83A1-F6EECF244321}">
                <p14:modId xmlns:p14="http://schemas.microsoft.com/office/powerpoint/2010/main" val="2679184956"/>
              </p:ext>
            </p:extLst>
          </p:nvPr>
        </p:nvGraphicFramePr>
        <p:xfrm>
          <a:off x="1396971" y="1833110"/>
          <a:ext cx="3189859" cy="39509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2FFE677B-31B1-7104-CE44-AD0993C20BB5}"/>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95821526"/>
      </p:ext>
    </p:extLst>
  </p:cSld>
  <p:clrMapOvr>
    <a:masterClrMapping/>
  </p:clrMapOvr>
  <mc:AlternateContent xmlns:mc="http://schemas.openxmlformats.org/markup-compatibility/2006">
    <mc:Choice xmlns:p14="http://schemas.microsoft.com/office/powerpoint/2010/main" Requires="p14">
      <p:transition spd="slow" p14:dur="2000" advTm="44375"/>
    </mc:Choice>
    <mc:Fallback>
      <p:transition spd="slow" advTm="44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322" y="457200"/>
            <a:ext cx="10483355" cy="5898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75F9B-A298-F15C-2260-5D9AF1AD9222}"/>
              </a:ext>
            </a:extLst>
          </p:cNvPr>
          <p:cNvSpPr>
            <a:spLocks noGrp="1"/>
          </p:cNvSpPr>
          <p:nvPr>
            <p:ph type="title"/>
          </p:nvPr>
        </p:nvSpPr>
        <p:spPr>
          <a:xfrm>
            <a:off x="1059106" y="518167"/>
            <a:ext cx="2783603" cy="1723647"/>
          </a:xfrm>
        </p:spPr>
        <p:txBody>
          <a:bodyPr vert="horz" lIns="91440" tIns="45720" rIns="91440" bIns="45720" rtlCol="0" anchor="b">
            <a:normAutofit fontScale="90000"/>
          </a:bodyPr>
          <a:lstStyle/>
          <a:p>
            <a:pPr marL="294894" indent="-294894" defTabSz="786384"/>
            <a:r>
              <a:rPr lang="en-GB" sz="2800" b="1" kern="1200" dirty="0">
                <a:solidFill>
                  <a:schemeClr val="tx1"/>
                </a:solidFill>
                <a:latin typeface="Calibri Light" panose="020F0302020204030204" pitchFamily="34" charset="0"/>
                <a:ea typeface="+mj-ea"/>
                <a:cs typeface="Calibri Light" panose="020F0302020204030204" pitchFamily="34" charset="0"/>
              </a:rPr>
              <a:t>	OVERVIEW OF BITCOIN CONTINUED</a:t>
            </a:r>
            <a:br>
              <a:rPr lang="en-GB" sz="1600" i="1" kern="1200" dirty="0">
                <a:solidFill>
                  <a:schemeClr val="tx1"/>
                </a:solidFill>
                <a:latin typeface="Calibri" panose="020F0502020204030204" pitchFamily="34" charset="0"/>
                <a:ea typeface="+mj-ea"/>
                <a:cs typeface="Times New Roman" panose="02020603050405020304" pitchFamily="18" charset="0"/>
              </a:rPr>
            </a:br>
            <a:br>
              <a:rPr lang="en-US" sz="1600" b="1" kern="1200" dirty="0">
                <a:solidFill>
                  <a:schemeClr val="tx1"/>
                </a:solidFill>
                <a:latin typeface="+mj-lt"/>
                <a:ea typeface="+mj-ea"/>
                <a:cs typeface="+mj-cs"/>
              </a:rPr>
            </a:br>
            <a:br>
              <a:rPr lang="en-US" sz="1600" kern="1200" dirty="0">
                <a:solidFill>
                  <a:schemeClr val="tx1"/>
                </a:solidFill>
                <a:latin typeface="+mj-lt"/>
                <a:ea typeface="+mj-ea"/>
                <a:cs typeface="+mj-cs"/>
              </a:rPr>
            </a:br>
            <a:endParaRPr lang="en-US" sz="1600" dirty="0"/>
          </a:p>
        </p:txBody>
      </p:sp>
      <p:sp>
        <p:nvSpPr>
          <p:cNvPr id="52"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04836" y="2744251"/>
            <a:ext cx="3067148" cy="15729"/>
          </a:xfrm>
          <a:custGeom>
            <a:avLst/>
            <a:gdLst>
              <a:gd name="connsiteX0" fmla="*/ 0 w 3067148"/>
              <a:gd name="connsiteY0" fmla="*/ 0 h 15729"/>
              <a:gd name="connsiteX1" fmla="*/ 582758 w 3067148"/>
              <a:gd name="connsiteY1" fmla="*/ 0 h 15729"/>
              <a:gd name="connsiteX2" fmla="*/ 1165516 w 3067148"/>
              <a:gd name="connsiteY2" fmla="*/ 0 h 15729"/>
              <a:gd name="connsiteX3" fmla="*/ 1686931 w 3067148"/>
              <a:gd name="connsiteY3" fmla="*/ 0 h 15729"/>
              <a:gd name="connsiteX4" fmla="*/ 2208347 w 3067148"/>
              <a:gd name="connsiteY4" fmla="*/ 0 h 15729"/>
              <a:gd name="connsiteX5" fmla="*/ 3067148 w 3067148"/>
              <a:gd name="connsiteY5" fmla="*/ 0 h 15729"/>
              <a:gd name="connsiteX6" fmla="*/ 3067148 w 3067148"/>
              <a:gd name="connsiteY6" fmla="*/ 15729 h 15729"/>
              <a:gd name="connsiteX7" fmla="*/ 2423047 w 3067148"/>
              <a:gd name="connsiteY7" fmla="*/ 15729 h 15729"/>
              <a:gd name="connsiteX8" fmla="*/ 1870960 w 3067148"/>
              <a:gd name="connsiteY8" fmla="*/ 15729 h 15729"/>
              <a:gd name="connsiteX9" fmla="*/ 1196188 w 3067148"/>
              <a:gd name="connsiteY9" fmla="*/ 15729 h 15729"/>
              <a:gd name="connsiteX10" fmla="*/ 521415 w 3067148"/>
              <a:gd name="connsiteY10" fmla="*/ 15729 h 15729"/>
              <a:gd name="connsiteX11" fmla="*/ 0 w 3067148"/>
              <a:gd name="connsiteY11" fmla="*/ 15729 h 15729"/>
              <a:gd name="connsiteX12" fmla="*/ 0 w 3067148"/>
              <a:gd name="connsiteY12" fmla="*/ 0 h 15729"/>
              <a:gd name="connsiteX0" fmla="*/ 0 w 3067148"/>
              <a:gd name="connsiteY0" fmla="*/ 0 h 15729"/>
              <a:gd name="connsiteX1" fmla="*/ 613430 w 3067148"/>
              <a:gd name="connsiteY1" fmla="*/ 0 h 15729"/>
              <a:gd name="connsiteX2" fmla="*/ 1257531 w 3067148"/>
              <a:gd name="connsiteY2" fmla="*/ 0 h 15729"/>
              <a:gd name="connsiteX3" fmla="*/ 1840289 w 3067148"/>
              <a:gd name="connsiteY3" fmla="*/ 0 h 15729"/>
              <a:gd name="connsiteX4" fmla="*/ 2515061 w 3067148"/>
              <a:gd name="connsiteY4" fmla="*/ 0 h 15729"/>
              <a:gd name="connsiteX5" fmla="*/ 3067148 w 3067148"/>
              <a:gd name="connsiteY5" fmla="*/ 0 h 15729"/>
              <a:gd name="connsiteX6" fmla="*/ 3067148 w 3067148"/>
              <a:gd name="connsiteY6" fmla="*/ 15729 h 15729"/>
              <a:gd name="connsiteX7" fmla="*/ 2392375 w 3067148"/>
              <a:gd name="connsiteY7" fmla="*/ 15729 h 15729"/>
              <a:gd name="connsiteX8" fmla="*/ 1840289 w 3067148"/>
              <a:gd name="connsiteY8" fmla="*/ 15729 h 15729"/>
              <a:gd name="connsiteX9" fmla="*/ 1165516 w 3067148"/>
              <a:gd name="connsiteY9" fmla="*/ 15729 h 15729"/>
              <a:gd name="connsiteX10" fmla="*/ 606068 w 3067148"/>
              <a:gd name="connsiteY10" fmla="*/ 15729 h 15729"/>
              <a:gd name="connsiteX11" fmla="*/ 0 w 3067148"/>
              <a:gd name="connsiteY11" fmla="*/ 15729 h 15729"/>
              <a:gd name="connsiteX12" fmla="*/ 0 w 3067148"/>
              <a:gd name="connsiteY12" fmla="*/ 0 h 15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67148" h="15729" fill="none" extrusionOk="0">
                <a:moveTo>
                  <a:pt x="0" y="0"/>
                </a:moveTo>
                <a:cubicBezTo>
                  <a:pt x="150645" y="20872"/>
                  <a:pt x="452721" y="-10171"/>
                  <a:pt x="582758" y="0"/>
                </a:cubicBezTo>
                <a:cubicBezTo>
                  <a:pt x="733147" y="-59172"/>
                  <a:pt x="957880" y="24930"/>
                  <a:pt x="1165516" y="0"/>
                </a:cubicBezTo>
                <a:cubicBezTo>
                  <a:pt x="1353295" y="-21566"/>
                  <a:pt x="1469008" y="18722"/>
                  <a:pt x="1686931" y="0"/>
                </a:cubicBezTo>
                <a:cubicBezTo>
                  <a:pt x="1928764" y="-16346"/>
                  <a:pt x="2080323" y="6201"/>
                  <a:pt x="2208347" y="0"/>
                </a:cubicBezTo>
                <a:cubicBezTo>
                  <a:pt x="2354406" y="-64615"/>
                  <a:pt x="2835986" y="-21846"/>
                  <a:pt x="3067148" y="0"/>
                </a:cubicBezTo>
                <a:cubicBezTo>
                  <a:pt x="3068087" y="3104"/>
                  <a:pt x="3067812" y="10985"/>
                  <a:pt x="3067148" y="15729"/>
                </a:cubicBezTo>
                <a:cubicBezTo>
                  <a:pt x="2767751" y="35454"/>
                  <a:pt x="2696427" y="7029"/>
                  <a:pt x="2423047" y="15729"/>
                </a:cubicBezTo>
                <a:cubicBezTo>
                  <a:pt x="2140040" y="16906"/>
                  <a:pt x="2128978" y="27289"/>
                  <a:pt x="1870960" y="15729"/>
                </a:cubicBezTo>
                <a:cubicBezTo>
                  <a:pt x="1583684" y="-1316"/>
                  <a:pt x="1416480" y="11512"/>
                  <a:pt x="1196188" y="15729"/>
                </a:cubicBezTo>
                <a:cubicBezTo>
                  <a:pt x="969498" y="-4457"/>
                  <a:pt x="864991" y="49013"/>
                  <a:pt x="521415" y="15729"/>
                </a:cubicBezTo>
                <a:cubicBezTo>
                  <a:pt x="197965" y="3399"/>
                  <a:pt x="199515" y="21068"/>
                  <a:pt x="0" y="15729"/>
                </a:cubicBezTo>
                <a:cubicBezTo>
                  <a:pt x="428" y="9163"/>
                  <a:pt x="-104" y="3619"/>
                  <a:pt x="0" y="0"/>
                </a:cubicBezTo>
                <a:close/>
              </a:path>
              <a:path w="3067148" h="15729" stroke="0" extrusionOk="0">
                <a:moveTo>
                  <a:pt x="0" y="0"/>
                </a:moveTo>
                <a:cubicBezTo>
                  <a:pt x="260320" y="22046"/>
                  <a:pt x="488157" y="-11657"/>
                  <a:pt x="613430" y="0"/>
                </a:cubicBezTo>
                <a:cubicBezTo>
                  <a:pt x="744677" y="43211"/>
                  <a:pt x="1049366" y="-16352"/>
                  <a:pt x="1257531" y="0"/>
                </a:cubicBezTo>
                <a:cubicBezTo>
                  <a:pt x="1459360" y="3432"/>
                  <a:pt x="1691796" y="-9801"/>
                  <a:pt x="1840289" y="0"/>
                </a:cubicBezTo>
                <a:cubicBezTo>
                  <a:pt x="2013504" y="5597"/>
                  <a:pt x="2187992" y="-31978"/>
                  <a:pt x="2515061" y="0"/>
                </a:cubicBezTo>
                <a:cubicBezTo>
                  <a:pt x="2839287" y="11507"/>
                  <a:pt x="2856217" y="-3544"/>
                  <a:pt x="3067148" y="0"/>
                </a:cubicBezTo>
                <a:cubicBezTo>
                  <a:pt x="3067174" y="3520"/>
                  <a:pt x="3066570" y="7463"/>
                  <a:pt x="3067148" y="15729"/>
                </a:cubicBezTo>
                <a:cubicBezTo>
                  <a:pt x="2814472" y="-4990"/>
                  <a:pt x="2614780" y="32298"/>
                  <a:pt x="2392375" y="15729"/>
                </a:cubicBezTo>
                <a:cubicBezTo>
                  <a:pt x="2117525" y="28280"/>
                  <a:pt x="1985365" y="13290"/>
                  <a:pt x="1840289" y="15729"/>
                </a:cubicBezTo>
                <a:cubicBezTo>
                  <a:pt x="1672537" y="43875"/>
                  <a:pt x="1492456" y="33768"/>
                  <a:pt x="1165516" y="15729"/>
                </a:cubicBezTo>
                <a:cubicBezTo>
                  <a:pt x="909481" y="20381"/>
                  <a:pt x="724320" y="35342"/>
                  <a:pt x="606068" y="15729"/>
                </a:cubicBezTo>
                <a:cubicBezTo>
                  <a:pt x="487816" y="-3884"/>
                  <a:pt x="276259" y="28422"/>
                  <a:pt x="0" y="15729"/>
                </a:cubicBezTo>
                <a:cubicBezTo>
                  <a:pt x="213" y="9634"/>
                  <a:pt x="-637" y="4754"/>
                  <a:pt x="0" y="0"/>
                </a:cubicBezTo>
                <a:close/>
              </a:path>
              <a:path w="3067148" h="15729" fill="none" stroke="0" extrusionOk="0">
                <a:moveTo>
                  <a:pt x="0" y="0"/>
                </a:moveTo>
                <a:cubicBezTo>
                  <a:pt x="164660" y="1772"/>
                  <a:pt x="435033" y="-21687"/>
                  <a:pt x="582758" y="0"/>
                </a:cubicBezTo>
                <a:cubicBezTo>
                  <a:pt x="725146" y="-3466"/>
                  <a:pt x="982759" y="4977"/>
                  <a:pt x="1165516" y="0"/>
                </a:cubicBezTo>
                <a:cubicBezTo>
                  <a:pt x="1370881" y="-9365"/>
                  <a:pt x="1443218" y="18117"/>
                  <a:pt x="1686931" y="0"/>
                </a:cubicBezTo>
                <a:cubicBezTo>
                  <a:pt x="1935119" y="-43722"/>
                  <a:pt x="2058230" y="25722"/>
                  <a:pt x="2208347" y="0"/>
                </a:cubicBezTo>
                <a:cubicBezTo>
                  <a:pt x="2329385" y="-12810"/>
                  <a:pt x="2803818" y="-14593"/>
                  <a:pt x="3067148" y="0"/>
                </a:cubicBezTo>
                <a:cubicBezTo>
                  <a:pt x="3068223" y="4579"/>
                  <a:pt x="3067845" y="9981"/>
                  <a:pt x="3067148" y="15729"/>
                </a:cubicBezTo>
                <a:cubicBezTo>
                  <a:pt x="2758927" y="51930"/>
                  <a:pt x="2701034" y="17768"/>
                  <a:pt x="2423047" y="15729"/>
                </a:cubicBezTo>
                <a:cubicBezTo>
                  <a:pt x="2137334" y="15717"/>
                  <a:pt x="2127337" y="26758"/>
                  <a:pt x="1870960" y="15729"/>
                </a:cubicBezTo>
                <a:cubicBezTo>
                  <a:pt x="1615338" y="-5478"/>
                  <a:pt x="1455924" y="39022"/>
                  <a:pt x="1196188" y="15729"/>
                </a:cubicBezTo>
                <a:cubicBezTo>
                  <a:pt x="965653" y="17781"/>
                  <a:pt x="825463" y="36457"/>
                  <a:pt x="521415" y="15729"/>
                </a:cubicBezTo>
                <a:cubicBezTo>
                  <a:pt x="199139" y="-3204"/>
                  <a:pt x="196443" y="19157"/>
                  <a:pt x="0" y="15729"/>
                </a:cubicBezTo>
                <a:cubicBezTo>
                  <a:pt x="-101" y="8799"/>
                  <a:pt x="204" y="317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custGeom>
                    <a:avLst/>
                    <a:gdLst>
                      <a:gd name="connsiteX0" fmla="*/ 0 w 3067148"/>
                      <a:gd name="connsiteY0" fmla="*/ 0 h 15729"/>
                      <a:gd name="connsiteX1" fmla="*/ 582758 w 3067148"/>
                      <a:gd name="connsiteY1" fmla="*/ 0 h 15729"/>
                      <a:gd name="connsiteX2" fmla="*/ 1165516 w 3067148"/>
                      <a:gd name="connsiteY2" fmla="*/ 0 h 15729"/>
                      <a:gd name="connsiteX3" fmla="*/ 1686931 w 3067148"/>
                      <a:gd name="connsiteY3" fmla="*/ 0 h 15729"/>
                      <a:gd name="connsiteX4" fmla="*/ 2208347 w 3067148"/>
                      <a:gd name="connsiteY4" fmla="*/ 0 h 15729"/>
                      <a:gd name="connsiteX5" fmla="*/ 3067148 w 3067148"/>
                      <a:gd name="connsiteY5" fmla="*/ 0 h 15729"/>
                      <a:gd name="connsiteX6" fmla="*/ 3067148 w 3067148"/>
                      <a:gd name="connsiteY6" fmla="*/ 15729 h 15729"/>
                      <a:gd name="connsiteX7" fmla="*/ 2423047 w 3067148"/>
                      <a:gd name="connsiteY7" fmla="*/ 15729 h 15729"/>
                      <a:gd name="connsiteX8" fmla="*/ 1870960 w 3067148"/>
                      <a:gd name="connsiteY8" fmla="*/ 15729 h 15729"/>
                      <a:gd name="connsiteX9" fmla="*/ 1196188 w 3067148"/>
                      <a:gd name="connsiteY9" fmla="*/ 15729 h 15729"/>
                      <a:gd name="connsiteX10" fmla="*/ 521415 w 3067148"/>
                      <a:gd name="connsiteY10" fmla="*/ 15729 h 15729"/>
                      <a:gd name="connsiteX11" fmla="*/ 0 w 3067148"/>
                      <a:gd name="connsiteY11" fmla="*/ 15729 h 15729"/>
                      <a:gd name="connsiteX12" fmla="*/ 0 w 3067148"/>
                      <a:gd name="connsiteY12" fmla="*/ 0 h 15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67148" h="15729" fill="none" extrusionOk="0">
                        <a:moveTo>
                          <a:pt x="0" y="0"/>
                        </a:moveTo>
                        <a:cubicBezTo>
                          <a:pt x="154232" y="5774"/>
                          <a:pt x="438917" y="11649"/>
                          <a:pt x="582758" y="0"/>
                        </a:cubicBezTo>
                        <a:cubicBezTo>
                          <a:pt x="726599" y="-11649"/>
                          <a:pt x="971516" y="20121"/>
                          <a:pt x="1165516" y="0"/>
                        </a:cubicBezTo>
                        <a:cubicBezTo>
                          <a:pt x="1359516" y="-20121"/>
                          <a:pt x="1453392" y="13116"/>
                          <a:pt x="1686931" y="0"/>
                        </a:cubicBezTo>
                        <a:cubicBezTo>
                          <a:pt x="1920470" y="-13116"/>
                          <a:pt x="2062940" y="23724"/>
                          <a:pt x="2208347" y="0"/>
                        </a:cubicBezTo>
                        <a:cubicBezTo>
                          <a:pt x="2353754" y="-23724"/>
                          <a:pt x="2823685" y="-26657"/>
                          <a:pt x="3067148" y="0"/>
                        </a:cubicBezTo>
                        <a:cubicBezTo>
                          <a:pt x="3067766" y="3907"/>
                          <a:pt x="3067262" y="10874"/>
                          <a:pt x="3067148" y="15729"/>
                        </a:cubicBezTo>
                        <a:cubicBezTo>
                          <a:pt x="2758275" y="45713"/>
                          <a:pt x="2705341" y="14541"/>
                          <a:pt x="2423047" y="15729"/>
                        </a:cubicBezTo>
                        <a:cubicBezTo>
                          <a:pt x="2140753" y="16917"/>
                          <a:pt x="2128533" y="27865"/>
                          <a:pt x="1870960" y="15729"/>
                        </a:cubicBezTo>
                        <a:cubicBezTo>
                          <a:pt x="1613387" y="3593"/>
                          <a:pt x="1438956" y="14735"/>
                          <a:pt x="1196188" y="15729"/>
                        </a:cubicBezTo>
                        <a:cubicBezTo>
                          <a:pt x="953420" y="16723"/>
                          <a:pt x="845237" y="32304"/>
                          <a:pt x="521415" y="15729"/>
                        </a:cubicBezTo>
                        <a:cubicBezTo>
                          <a:pt x="197593" y="-846"/>
                          <a:pt x="200783" y="20856"/>
                          <a:pt x="0" y="15729"/>
                        </a:cubicBezTo>
                        <a:cubicBezTo>
                          <a:pt x="182" y="9294"/>
                          <a:pt x="-216" y="3664"/>
                          <a:pt x="0" y="0"/>
                        </a:cubicBezTo>
                        <a:close/>
                      </a:path>
                      <a:path w="3067148" h="15729" stroke="0" extrusionOk="0">
                        <a:moveTo>
                          <a:pt x="0" y="0"/>
                        </a:moveTo>
                        <a:cubicBezTo>
                          <a:pt x="253155" y="-6474"/>
                          <a:pt x="465206" y="-21245"/>
                          <a:pt x="613430" y="0"/>
                        </a:cubicBezTo>
                        <a:cubicBezTo>
                          <a:pt x="761654" y="21245"/>
                          <a:pt x="1056583" y="2617"/>
                          <a:pt x="1257531" y="0"/>
                        </a:cubicBezTo>
                        <a:cubicBezTo>
                          <a:pt x="1458479" y="-2617"/>
                          <a:pt x="1676486" y="4879"/>
                          <a:pt x="1840289" y="0"/>
                        </a:cubicBezTo>
                        <a:cubicBezTo>
                          <a:pt x="2004092" y="-4879"/>
                          <a:pt x="2185937" y="-12756"/>
                          <a:pt x="2515061" y="0"/>
                        </a:cubicBezTo>
                        <a:cubicBezTo>
                          <a:pt x="2844185" y="12756"/>
                          <a:pt x="2857362" y="-8251"/>
                          <a:pt x="3067148" y="0"/>
                        </a:cubicBezTo>
                        <a:cubicBezTo>
                          <a:pt x="3067577" y="3776"/>
                          <a:pt x="3066449" y="8162"/>
                          <a:pt x="3067148" y="15729"/>
                        </a:cubicBezTo>
                        <a:cubicBezTo>
                          <a:pt x="2825131" y="-14046"/>
                          <a:pt x="2653548" y="21838"/>
                          <a:pt x="2392375" y="15729"/>
                        </a:cubicBezTo>
                        <a:cubicBezTo>
                          <a:pt x="2131202" y="9620"/>
                          <a:pt x="1980832" y="11624"/>
                          <a:pt x="1840289" y="15729"/>
                        </a:cubicBezTo>
                        <a:cubicBezTo>
                          <a:pt x="1699746" y="19834"/>
                          <a:pt x="1501209" y="13531"/>
                          <a:pt x="1165516" y="15729"/>
                        </a:cubicBezTo>
                        <a:cubicBezTo>
                          <a:pt x="829823" y="17927"/>
                          <a:pt x="281397" y="20744"/>
                          <a:pt x="0" y="15729"/>
                        </a:cubicBezTo>
                        <a:cubicBezTo>
                          <a:pt x="-415" y="9662"/>
                          <a:pt x="181" y="415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4" name="Text Placeholder 3">
            <a:extLst>
              <a:ext uri="{FF2B5EF4-FFF2-40B4-BE49-F238E27FC236}">
                <a16:creationId xmlns:a16="http://schemas.microsoft.com/office/drawing/2014/main" id="{DCA37370-6D99-D3F9-DAD4-C3C9A902C0EE}"/>
              </a:ext>
            </a:extLst>
          </p:cNvPr>
          <p:cNvGraphicFramePr/>
          <p:nvPr>
            <p:extLst>
              <p:ext uri="{D42A27DB-BD31-4B8C-83A1-F6EECF244321}">
                <p14:modId xmlns:p14="http://schemas.microsoft.com/office/powerpoint/2010/main" val="4190052434"/>
              </p:ext>
            </p:extLst>
          </p:nvPr>
        </p:nvGraphicFramePr>
        <p:xfrm>
          <a:off x="1282125" y="1415043"/>
          <a:ext cx="3928504" cy="47625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41546F4C-6DA6-B37D-9E84-23BD4D799B18}"/>
              </a:ext>
            </a:extLst>
          </p:cNvPr>
          <p:cNvSpPr txBox="1"/>
          <p:nvPr/>
        </p:nvSpPr>
        <p:spPr>
          <a:xfrm>
            <a:off x="1059106" y="3863884"/>
            <a:ext cx="6096000" cy="402546"/>
          </a:xfrm>
          <a:prstGeom prst="rect">
            <a:avLst/>
          </a:prstGeom>
          <a:noFill/>
        </p:spPr>
        <p:txBody>
          <a:bodyPr wrap="square">
            <a:spAutoFit/>
          </a:bodyPr>
          <a:lstStyle/>
          <a:p>
            <a:pPr>
              <a:lnSpc>
                <a:spcPct val="120000"/>
              </a:lnSpc>
              <a:spcAft>
                <a:spcPts val="1000"/>
              </a:spcAft>
            </a:pPr>
            <a:r>
              <a:rPr lang="en-GB" sz="1800" b="1" i="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GB" sz="1400" b="1" i="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Blockchain transaction process</a:t>
            </a:r>
            <a:endParaRPr lang="en-GB" sz="1400" i="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3" name="Picture 12" descr="Timeline&#10;&#10;Description automatically generated">
            <a:extLst>
              <a:ext uri="{FF2B5EF4-FFF2-40B4-BE49-F238E27FC236}">
                <a16:creationId xmlns:a16="http://schemas.microsoft.com/office/drawing/2014/main" id="{4DA487D1-55C1-F4AF-D720-DEE603F1328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772020" y="1963436"/>
            <a:ext cx="4710650" cy="3865245"/>
          </a:xfrm>
          <a:prstGeom prst="rect">
            <a:avLst/>
          </a:prstGeom>
          <a:noFill/>
          <a:ln>
            <a:noFill/>
          </a:ln>
        </p:spPr>
      </p:pic>
      <p:pic>
        <p:nvPicPr>
          <p:cNvPr id="14" name="Picture 13" descr="A picture containing accessory, case&#10;&#10;Description automatically generated">
            <a:extLst>
              <a:ext uri="{FF2B5EF4-FFF2-40B4-BE49-F238E27FC236}">
                <a16:creationId xmlns:a16="http://schemas.microsoft.com/office/drawing/2014/main" id="{C4B58CD3-843C-85D0-9B1F-20058FE2B36B}"/>
              </a:ext>
            </a:extLst>
          </p:cNvPr>
          <p:cNvPicPr>
            <a:picLocks noChangeAspect="1"/>
          </p:cNvPicPr>
          <p:nvPr/>
        </p:nvPicPr>
        <p:blipFill>
          <a:blip r:embed="rId10"/>
          <a:stretch>
            <a:fillRect/>
          </a:stretch>
        </p:blipFill>
        <p:spPr>
          <a:xfrm>
            <a:off x="3845021" y="742838"/>
            <a:ext cx="2070732" cy="1447286"/>
          </a:xfrm>
          <a:prstGeom prst="rect">
            <a:avLst/>
          </a:prstGeom>
        </p:spPr>
      </p:pic>
      <p:pic>
        <p:nvPicPr>
          <p:cNvPr id="6" name="Audio 5">
            <a:hlinkClick r:id="" action="ppaction://media"/>
            <a:extLst>
              <a:ext uri="{FF2B5EF4-FFF2-40B4-BE49-F238E27FC236}">
                <a16:creationId xmlns:a16="http://schemas.microsoft.com/office/drawing/2014/main" id="{DAE622A8-0593-2F1F-FD20-BF6B07921F99}"/>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92526791"/>
      </p:ext>
    </p:extLst>
  </p:cSld>
  <p:clrMapOvr>
    <a:masterClrMapping/>
  </p:clrMapOvr>
  <mc:AlternateContent xmlns:mc="http://schemas.openxmlformats.org/markup-compatibility/2006">
    <mc:Choice xmlns:p14="http://schemas.microsoft.com/office/powerpoint/2010/main" Requires="p14">
      <p:transition spd="slow" p14:dur="2000" advTm="48560"/>
    </mc:Choice>
    <mc:Fallback>
      <p:transition spd="slow" advTm="48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154BFF-ACC5-C9BA-8CE3-34DB372C97BF}"/>
              </a:ext>
            </a:extLst>
          </p:cNvPr>
          <p:cNvSpPr>
            <a:spLocks noGrp="1"/>
          </p:cNvSpPr>
          <p:nvPr>
            <p:ph type="title"/>
          </p:nvPr>
        </p:nvSpPr>
        <p:spPr>
          <a:xfrm>
            <a:off x="612648" y="1078992"/>
            <a:ext cx="6268770" cy="1536192"/>
          </a:xfrm>
        </p:spPr>
        <p:txBody>
          <a:bodyPr vert="horz" lIns="91440" tIns="45720" rIns="91440" bIns="45720" rtlCol="0" anchor="b">
            <a:normAutofit/>
          </a:bodyPr>
          <a:lstStyle/>
          <a:p>
            <a:pPr>
              <a:spcAft>
                <a:spcPts val="1000"/>
              </a:spcAft>
            </a:pPr>
            <a:r>
              <a:rPr lang="en-US" b="1" i="0" kern="1200" dirty="0">
                <a:solidFill>
                  <a:schemeClr val="tx1"/>
                </a:solidFill>
                <a:effectLst/>
                <a:latin typeface="+mj-lt"/>
                <a:ea typeface="+mj-ea"/>
                <a:cs typeface="+mj-cs"/>
              </a:rPr>
              <a:t>FORENSIC LIMITATIONS OF CONDUCTING CRYPTOCURRENCIES INVESTIGATIONS</a:t>
            </a:r>
            <a:endParaRPr lang="en-US" i="1" kern="1200" dirty="0">
              <a:solidFill>
                <a:schemeClr val="tx1"/>
              </a:solidFill>
              <a:effectLst/>
              <a:latin typeface="+mj-lt"/>
              <a:ea typeface="+mj-ea"/>
              <a:cs typeface="+mj-cs"/>
            </a:endParaRPr>
          </a:p>
        </p:txBody>
      </p:sp>
      <p:sp>
        <p:nvSpPr>
          <p:cNvPr id="55" name="Rectangle 54">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7" name="Rectangle 56">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Graphical user interface&#10;&#10;Description automatically generated">
            <a:extLst>
              <a:ext uri="{FF2B5EF4-FFF2-40B4-BE49-F238E27FC236}">
                <a16:creationId xmlns:a16="http://schemas.microsoft.com/office/drawing/2014/main" id="{6B6A266F-C67B-1B66-75DE-D25B8AE8C78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494066" y="2199389"/>
            <a:ext cx="4237686" cy="2383698"/>
          </a:xfrm>
          <a:prstGeom prst="rect">
            <a:avLst/>
          </a:prstGeom>
        </p:spPr>
      </p:pic>
      <p:graphicFrame>
        <p:nvGraphicFramePr>
          <p:cNvPr id="23" name="Text Placeholder 3">
            <a:extLst>
              <a:ext uri="{FF2B5EF4-FFF2-40B4-BE49-F238E27FC236}">
                <a16:creationId xmlns:a16="http://schemas.microsoft.com/office/drawing/2014/main" id="{D9A25E9B-BD5A-21B5-A65E-6D423247E3C4}"/>
              </a:ext>
            </a:extLst>
          </p:cNvPr>
          <p:cNvGraphicFramePr/>
          <p:nvPr>
            <p:extLst>
              <p:ext uri="{D42A27DB-BD31-4B8C-83A1-F6EECF244321}">
                <p14:modId xmlns:p14="http://schemas.microsoft.com/office/powerpoint/2010/main" val="2094885794"/>
              </p:ext>
            </p:extLst>
          </p:nvPr>
        </p:nvGraphicFramePr>
        <p:xfrm>
          <a:off x="612647" y="3355848"/>
          <a:ext cx="6760610" cy="282549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7" name="Audio 6">
            <a:hlinkClick r:id="" action="ppaction://media"/>
            <a:extLst>
              <a:ext uri="{FF2B5EF4-FFF2-40B4-BE49-F238E27FC236}">
                <a16:creationId xmlns:a16="http://schemas.microsoft.com/office/drawing/2014/main" id="{62524553-8E84-6B09-D05F-D68318454D42}"/>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55750972"/>
      </p:ext>
    </p:extLst>
  </p:cSld>
  <p:clrMapOvr>
    <a:masterClrMapping/>
  </p:clrMapOvr>
  <mc:AlternateContent xmlns:mc="http://schemas.openxmlformats.org/markup-compatibility/2006">
    <mc:Choice xmlns:p14="http://schemas.microsoft.com/office/powerpoint/2010/main" Requires="p14">
      <p:transition spd="slow" p14:dur="2000" advTm="17379"/>
    </mc:Choice>
    <mc:Fallback>
      <p:transition spd="slow" advTm="17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E4F293-0A40-4AA3-8747-1C7D9F3E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D1CC8B8-2CD1-45F6-9CED-CA31040022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D0486316-3F2D-434E-AF23-A8EDD6E78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2AF5945E-96EF-472A-8B30-5AC427AA4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F43F39F5-753C-4BA6-AF2B-6F0EEE25A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2CC5073C-8188-4DE4-B2AB-9C87DDA4F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AEF2074A-D7D4-4AF6-866A-31DDF66B1F7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B076484-0E10-0463-EF89-D99930076AE6}"/>
              </a:ext>
            </a:extLst>
          </p:cNvPr>
          <p:cNvSpPr>
            <a:spLocks noGrp="1"/>
          </p:cNvSpPr>
          <p:nvPr>
            <p:ph type="title"/>
          </p:nvPr>
        </p:nvSpPr>
        <p:spPr>
          <a:xfrm>
            <a:off x="1353666" y="759805"/>
            <a:ext cx="10000133" cy="1325563"/>
          </a:xfrm>
        </p:spPr>
        <p:txBody>
          <a:bodyPr>
            <a:normAutofit/>
          </a:bodyPr>
          <a:lstStyle/>
          <a:p>
            <a:r>
              <a:rPr lang="en-GB" sz="4000" b="1" dirty="0">
                <a:solidFill>
                  <a:srgbClr val="FFFFFF"/>
                </a:solidFill>
                <a:effectLst/>
                <a:latin typeface="Calibri" panose="020F0502020204030204" pitchFamily="34" charset="0"/>
                <a:ea typeface="Arial" panose="020B0604020202020204" pitchFamily="34" charset="0"/>
                <a:cs typeface="Calibri" panose="020F0502020204030204" pitchFamily="34" charset="0"/>
              </a:rPr>
              <a:t>	</a:t>
            </a:r>
            <a:r>
              <a:rPr lang="en-GB" sz="4000" b="1" dirty="0">
                <a:solidFill>
                  <a:schemeClr val="bg1"/>
                </a:solidFill>
                <a:effectLst/>
                <a:latin typeface="Calibri" panose="020F0502020204030204" pitchFamily="34" charset="0"/>
                <a:ea typeface="Arial" panose="020B0604020202020204" pitchFamily="34" charset="0"/>
                <a:cs typeface="Calibri" panose="020F0502020204030204" pitchFamily="34" charset="0"/>
              </a:rPr>
              <a:t> </a:t>
            </a:r>
            <a:r>
              <a:rPr lang="en-GB" sz="3600" b="1" dirty="0">
                <a:solidFill>
                  <a:schemeClr val="bg1"/>
                </a:solidFill>
                <a:effectLst/>
                <a:latin typeface="Calibri" panose="020F0502020204030204" pitchFamily="34" charset="0"/>
                <a:ea typeface="Arial" panose="020B0604020202020204" pitchFamily="34" charset="0"/>
                <a:cs typeface="Calibri" panose="020F0502020204030204" pitchFamily="34" charset="0"/>
              </a:rPr>
              <a:t>SUMMARY</a:t>
            </a:r>
            <a:r>
              <a:rPr lang="en-GB" sz="3600" b="1" spc="-20" dirty="0">
                <a:solidFill>
                  <a:schemeClr val="bg1"/>
                </a:solidFill>
                <a:effectLst/>
                <a:latin typeface="Calibri" panose="020F0502020204030204" pitchFamily="34" charset="0"/>
                <a:ea typeface="Arial" panose="020B0604020202020204" pitchFamily="34" charset="0"/>
                <a:cs typeface="Calibri" panose="020F0502020204030204" pitchFamily="34" charset="0"/>
              </a:rPr>
              <a:t> </a:t>
            </a:r>
            <a:r>
              <a:rPr lang="en-GB" sz="3600" b="1" dirty="0">
                <a:solidFill>
                  <a:schemeClr val="bg1"/>
                </a:solidFill>
                <a:effectLst/>
                <a:latin typeface="Calibri" panose="020F0502020204030204" pitchFamily="34" charset="0"/>
                <a:ea typeface="Arial" panose="020B0604020202020204" pitchFamily="34" charset="0"/>
                <a:cs typeface="Calibri" panose="020F0502020204030204" pitchFamily="34" charset="0"/>
              </a:rPr>
              <a:t>OF</a:t>
            </a:r>
            <a:r>
              <a:rPr lang="en-GB" sz="3600" b="1" spc="-15" dirty="0">
                <a:solidFill>
                  <a:schemeClr val="bg1"/>
                </a:solidFill>
                <a:effectLst/>
                <a:latin typeface="Calibri" panose="020F0502020204030204" pitchFamily="34" charset="0"/>
                <a:ea typeface="Arial" panose="020B0604020202020204" pitchFamily="34" charset="0"/>
                <a:cs typeface="Calibri" panose="020F0502020204030204" pitchFamily="34" charset="0"/>
              </a:rPr>
              <a:t> </a:t>
            </a:r>
            <a:r>
              <a:rPr lang="en-GB" sz="3600" b="1" dirty="0">
                <a:solidFill>
                  <a:schemeClr val="bg1"/>
                </a:solidFill>
                <a:effectLst/>
                <a:latin typeface="Calibri" panose="020F0502020204030204" pitchFamily="34" charset="0"/>
                <a:ea typeface="Arial" panose="020B0604020202020204" pitchFamily="34" charset="0"/>
                <a:cs typeface="Calibri" panose="020F0502020204030204" pitchFamily="34" charset="0"/>
              </a:rPr>
              <a:t>FINDINGS</a:t>
            </a:r>
            <a:r>
              <a:rPr lang="en-GB" sz="3600" b="1" spc="-20" dirty="0">
                <a:solidFill>
                  <a:schemeClr val="bg1"/>
                </a:solidFill>
                <a:effectLst/>
                <a:latin typeface="Calibri" panose="020F0502020204030204" pitchFamily="34" charset="0"/>
                <a:ea typeface="Arial" panose="020B0604020202020204" pitchFamily="34" charset="0"/>
                <a:cs typeface="Calibri" panose="020F0502020204030204" pitchFamily="34" charset="0"/>
              </a:rPr>
              <a:t> </a:t>
            </a:r>
            <a:r>
              <a:rPr lang="en-GB" sz="3600" b="1" dirty="0">
                <a:solidFill>
                  <a:schemeClr val="bg1"/>
                </a:solidFill>
                <a:effectLst/>
                <a:latin typeface="Calibri" panose="020F0502020204030204" pitchFamily="34" charset="0"/>
                <a:ea typeface="Arial" panose="020B0604020202020204" pitchFamily="34" charset="0"/>
                <a:cs typeface="Calibri" panose="020F0502020204030204" pitchFamily="34" charset="0"/>
              </a:rPr>
              <a:t>AND</a:t>
            </a:r>
            <a:r>
              <a:rPr lang="en-GB" sz="3600" b="1" spc="-15" dirty="0">
                <a:solidFill>
                  <a:schemeClr val="bg1"/>
                </a:solidFill>
                <a:effectLst/>
                <a:latin typeface="Calibri" panose="020F0502020204030204" pitchFamily="34" charset="0"/>
                <a:ea typeface="Arial" panose="020B0604020202020204" pitchFamily="34" charset="0"/>
                <a:cs typeface="Calibri" panose="020F0502020204030204" pitchFamily="34" charset="0"/>
              </a:rPr>
              <a:t> </a:t>
            </a:r>
            <a:r>
              <a:rPr lang="en-GB" sz="3600" b="1" dirty="0">
                <a:solidFill>
                  <a:schemeClr val="bg1"/>
                </a:solidFill>
                <a:effectLst/>
                <a:latin typeface="Calibri" panose="020F0502020204030204" pitchFamily="34" charset="0"/>
                <a:ea typeface="Arial" panose="020B0604020202020204" pitchFamily="34" charset="0"/>
                <a:cs typeface="Calibri" panose="020F0502020204030204" pitchFamily="34" charset="0"/>
              </a:rPr>
              <a:t>CONCLUSION</a:t>
            </a:r>
            <a:br>
              <a:rPr lang="en-GB" sz="4000" dirty="0">
                <a:solidFill>
                  <a:srgbClr val="FFFFFF"/>
                </a:solidFill>
                <a:effectLst/>
                <a:latin typeface="Calibri" panose="020F0502020204030204" pitchFamily="34" charset="0"/>
                <a:ea typeface="Arial" panose="020B0604020202020204" pitchFamily="34" charset="0"/>
                <a:cs typeface="Times New Roman" panose="02020603050405020304" pitchFamily="18" charset="0"/>
              </a:rPr>
            </a:br>
            <a:endParaRPr lang="en-GB" sz="4000" dirty="0">
              <a:solidFill>
                <a:srgbClr val="FFFFFF"/>
              </a:solidFill>
            </a:endParaRPr>
          </a:p>
        </p:txBody>
      </p:sp>
      <p:graphicFrame>
        <p:nvGraphicFramePr>
          <p:cNvPr id="5" name="Content Placeholder 2">
            <a:extLst>
              <a:ext uri="{FF2B5EF4-FFF2-40B4-BE49-F238E27FC236}">
                <a16:creationId xmlns:a16="http://schemas.microsoft.com/office/drawing/2014/main" id="{613FEEBA-B86B-C0DF-1D49-A2FE3B226881}"/>
              </a:ext>
            </a:extLst>
          </p:cNvPr>
          <p:cNvGraphicFramePr>
            <a:graphicFrameLocks noGrp="1"/>
          </p:cNvGraphicFramePr>
          <p:nvPr>
            <p:ph idx="1"/>
            <p:extLst>
              <p:ext uri="{D42A27DB-BD31-4B8C-83A1-F6EECF244321}">
                <p14:modId xmlns:p14="http://schemas.microsoft.com/office/powerpoint/2010/main" val="4223038931"/>
              </p:ext>
            </p:extLst>
          </p:nvPr>
        </p:nvGraphicFramePr>
        <p:xfrm>
          <a:off x="1456990" y="2070100"/>
          <a:ext cx="9623880" cy="40373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Audio 6">
            <a:hlinkClick r:id="" action="ppaction://media"/>
            <a:extLst>
              <a:ext uri="{FF2B5EF4-FFF2-40B4-BE49-F238E27FC236}">
                <a16:creationId xmlns:a16="http://schemas.microsoft.com/office/drawing/2014/main" id="{69519577-966A-21F7-1262-4FAB12B4E44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21746817"/>
      </p:ext>
    </p:extLst>
  </p:cSld>
  <p:clrMapOvr>
    <a:masterClrMapping/>
  </p:clrMapOvr>
  <mc:AlternateContent xmlns:mc="http://schemas.openxmlformats.org/markup-compatibility/2006">
    <mc:Choice xmlns:p14="http://schemas.microsoft.com/office/powerpoint/2010/main" Requires="p14">
      <p:transition spd="slow" p14:dur="2000" advTm="68461"/>
    </mc:Choice>
    <mc:Fallback>
      <p:transition spd="slow" advTm="68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E200E5-DFC9-8CCB-CF41-CFA168CE4682}"/>
              </a:ext>
            </a:extLst>
          </p:cNvPr>
          <p:cNvSpPr>
            <a:spLocks noGrp="1"/>
          </p:cNvSpPr>
          <p:nvPr>
            <p:ph type="title"/>
          </p:nvPr>
        </p:nvSpPr>
        <p:spPr>
          <a:xfrm>
            <a:off x="630936" y="639520"/>
            <a:ext cx="3429000" cy="1014528"/>
          </a:xfrm>
        </p:spPr>
        <p:txBody>
          <a:bodyPr vert="horz" lIns="91440" tIns="45720" rIns="91440" bIns="45720" rtlCol="0" anchor="b">
            <a:normAutofit/>
          </a:bodyPr>
          <a:lstStyle/>
          <a:p>
            <a:r>
              <a:rPr lang="en-US" sz="3200" b="1" kern="1200" dirty="0">
                <a:solidFill>
                  <a:schemeClr val="tx1"/>
                </a:solidFill>
                <a:latin typeface="+mj-lt"/>
                <a:ea typeface="+mj-ea"/>
                <a:cs typeface="+mj-cs"/>
              </a:rPr>
              <a:t>LAST TRANSACTION</a:t>
            </a:r>
          </a:p>
        </p:txBody>
      </p:sp>
      <p:sp>
        <p:nvSpPr>
          <p:cNvPr id="4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9F53706-CCF4-2B52-65F3-A7C4B23C3D6D}"/>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dirty="0">
                <a:effectLst/>
              </a:rPr>
              <a:t>Bitcoin address of 18CrEAx2T and 1K19WSrn combinedly transferred 0.33412 BTC to 1EfbLyLa which belong to Zonda Global exchange in ESTONIA on 19</a:t>
            </a:r>
            <a:r>
              <a:rPr lang="en-US" sz="2200" baseline="30000" dirty="0">
                <a:effectLst/>
              </a:rPr>
              <a:t>th</a:t>
            </a:r>
            <a:r>
              <a:rPr lang="en-US" sz="2200" dirty="0">
                <a:effectLst/>
              </a:rPr>
              <a:t> November 2016.</a:t>
            </a:r>
            <a:endParaRPr lang="en-US" sz="2200" b="1" dirty="0"/>
          </a:p>
        </p:txBody>
      </p:sp>
      <p:pic>
        <p:nvPicPr>
          <p:cNvPr id="14" name="Content Placeholder 13" descr="Diagram&#10;&#10;Description automatically generated">
            <a:extLst>
              <a:ext uri="{FF2B5EF4-FFF2-40B4-BE49-F238E27FC236}">
                <a16:creationId xmlns:a16="http://schemas.microsoft.com/office/drawing/2014/main" id="{FA941BCE-3B12-41A6-2775-EE0F4A3FC6A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654296" y="1892921"/>
            <a:ext cx="6903720" cy="3072158"/>
          </a:xfrm>
          <a:prstGeom prst="rect">
            <a:avLst/>
          </a:prstGeom>
        </p:spPr>
      </p:pic>
      <p:pic>
        <p:nvPicPr>
          <p:cNvPr id="11" name="Audio 10">
            <a:hlinkClick r:id="" action="ppaction://media"/>
            <a:extLst>
              <a:ext uri="{FF2B5EF4-FFF2-40B4-BE49-F238E27FC236}">
                <a16:creationId xmlns:a16="http://schemas.microsoft.com/office/drawing/2014/main" id="{7A1555EB-821D-A68E-13A9-EC2EA38EE2C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15283905"/>
      </p:ext>
    </p:extLst>
  </p:cSld>
  <p:clrMapOvr>
    <a:masterClrMapping/>
  </p:clrMapOvr>
  <mc:AlternateContent xmlns:mc="http://schemas.openxmlformats.org/markup-compatibility/2006">
    <mc:Choice xmlns:p14="http://schemas.microsoft.com/office/powerpoint/2010/main" Requires="p14">
      <p:transition spd="slow" p14:dur="2000" advTm="23872"/>
    </mc:Choice>
    <mc:Fallback>
      <p:transition spd="slow" advTm="23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154BFF-ACC5-C9BA-8CE3-34DB372C97BF}"/>
              </a:ext>
            </a:extLst>
          </p:cNvPr>
          <p:cNvSpPr>
            <a:spLocks noGrp="1"/>
          </p:cNvSpPr>
          <p:nvPr>
            <p:ph type="title"/>
          </p:nvPr>
        </p:nvSpPr>
        <p:spPr>
          <a:xfrm>
            <a:off x="640080" y="329184"/>
            <a:ext cx="6894576" cy="824411"/>
          </a:xfrm>
        </p:spPr>
        <p:txBody>
          <a:bodyPr vert="horz" lIns="91440" tIns="45720" rIns="91440" bIns="45720" rtlCol="0" anchor="b">
            <a:normAutofit/>
          </a:bodyPr>
          <a:lstStyle/>
          <a:p>
            <a:r>
              <a:rPr lang="en-US" b="1" dirty="0"/>
              <a:t>FUTURE INVESTIGATION AVENUES</a:t>
            </a:r>
          </a:p>
        </p:txBody>
      </p:sp>
      <p:sp>
        <p:nvSpPr>
          <p:cNvPr id="3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7" descr="Head with Gears">
            <a:extLst>
              <a:ext uri="{FF2B5EF4-FFF2-40B4-BE49-F238E27FC236}">
                <a16:creationId xmlns:a16="http://schemas.microsoft.com/office/drawing/2014/main" id="{F08D51BD-BFB9-A7DF-BECC-222BF952E2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55963" y="329183"/>
            <a:ext cx="3429969" cy="3429969"/>
          </a:xfrm>
          <a:prstGeom prst="rect">
            <a:avLst/>
          </a:prstGeom>
        </p:spPr>
      </p:pic>
      <p:pic>
        <p:nvPicPr>
          <p:cNvPr id="24" name="Picture 23">
            <a:extLst>
              <a:ext uri="{FF2B5EF4-FFF2-40B4-BE49-F238E27FC236}">
                <a16:creationId xmlns:a16="http://schemas.microsoft.com/office/drawing/2014/main" id="{A6385BEC-0229-A913-E0B2-B07AE8952D7F}"/>
              </a:ext>
            </a:extLst>
          </p:cNvPr>
          <p:cNvPicPr>
            <a:picLocks noChangeAspect="1"/>
          </p:cNvPicPr>
          <p:nvPr/>
        </p:nvPicPr>
        <p:blipFill rotWithShape="1">
          <a:blip r:embed="rId6"/>
          <a:srcRect t="25000"/>
          <a:stretch/>
        </p:blipFill>
        <p:spPr>
          <a:xfrm>
            <a:off x="7927340" y="4079193"/>
            <a:ext cx="3868928" cy="2176272"/>
          </a:xfrm>
          <a:prstGeom prst="rect">
            <a:avLst/>
          </a:prstGeom>
        </p:spPr>
      </p:pic>
      <p:graphicFrame>
        <p:nvGraphicFramePr>
          <p:cNvPr id="23" name="Text Placeholder 3">
            <a:extLst>
              <a:ext uri="{FF2B5EF4-FFF2-40B4-BE49-F238E27FC236}">
                <a16:creationId xmlns:a16="http://schemas.microsoft.com/office/drawing/2014/main" id="{D9A25E9B-BD5A-21B5-A65E-6D423247E3C4}"/>
              </a:ext>
            </a:extLst>
          </p:cNvPr>
          <p:cNvGraphicFramePr/>
          <p:nvPr>
            <p:extLst>
              <p:ext uri="{D42A27DB-BD31-4B8C-83A1-F6EECF244321}">
                <p14:modId xmlns:p14="http://schemas.microsoft.com/office/powerpoint/2010/main" val="3492133304"/>
              </p:ext>
            </p:extLst>
          </p:nvPr>
        </p:nvGraphicFramePr>
        <p:xfrm>
          <a:off x="640080" y="2706624"/>
          <a:ext cx="6894576" cy="34838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Audio 5">
            <a:hlinkClick r:id="" action="ppaction://media"/>
            <a:extLst>
              <a:ext uri="{FF2B5EF4-FFF2-40B4-BE49-F238E27FC236}">
                <a16:creationId xmlns:a16="http://schemas.microsoft.com/office/drawing/2014/main" id="{9B9F8CEA-12C8-17AF-1E4F-97591EA6E17C}"/>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68053188"/>
      </p:ext>
    </p:extLst>
  </p:cSld>
  <p:clrMapOvr>
    <a:masterClrMapping/>
  </p:clrMapOvr>
  <mc:AlternateContent xmlns:mc="http://schemas.openxmlformats.org/markup-compatibility/2006">
    <mc:Choice xmlns:p14="http://schemas.microsoft.com/office/powerpoint/2010/main" Requires="p14">
      <p:transition spd="slow" p14:dur="2000" advTm="44008"/>
    </mc:Choice>
    <mc:Fallback>
      <p:transition spd="slow" advTm="44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9982493-AD84-A144-448C-6F230A122D17}"/>
              </a:ext>
            </a:extLst>
          </p:cNvPr>
          <p:cNvSpPr>
            <a:spLocks noGrp="1"/>
          </p:cNvSpPr>
          <p:nvPr>
            <p:ph type="title"/>
          </p:nvPr>
        </p:nvSpPr>
        <p:spPr>
          <a:xfrm>
            <a:off x="958506" y="800392"/>
            <a:ext cx="10264697" cy="1212102"/>
          </a:xfrm>
        </p:spPr>
        <p:txBody>
          <a:bodyPr vert="horz" lIns="91440" tIns="45720" rIns="91440" bIns="45720" rtlCol="0" anchor="ctr">
            <a:normAutofit/>
          </a:bodyPr>
          <a:lstStyle/>
          <a:p>
            <a:r>
              <a:rPr lang="en-US" sz="4000" b="1" kern="1200">
                <a:solidFill>
                  <a:srgbClr val="FFFFFF"/>
                </a:solidFill>
                <a:effectLst/>
                <a:latin typeface="+mj-lt"/>
                <a:ea typeface="+mj-ea"/>
                <a:cs typeface="+mj-cs"/>
              </a:rPr>
              <a:t>References</a:t>
            </a:r>
            <a:br>
              <a:rPr lang="en-US" sz="4000" kern="1200">
                <a:solidFill>
                  <a:srgbClr val="FFFFFF"/>
                </a:solidFill>
                <a:effectLst/>
                <a:latin typeface="+mj-lt"/>
                <a:ea typeface="+mj-ea"/>
                <a:cs typeface="+mj-cs"/>
              </a:rPr>
            </a:br>
            <a:endParaRPr lang="en-US" sz="4000" kern="1200">
              <a:solidFill>
                <a:srgbClr val="FFFFFF"/>
              </a:solidFill>
              <a:latin typeface="+mj-lt"/>
              <a:ea typeface="+mj-ea"/>
              <a:cs typeface="+mj-cs"/>
            </a:endParaRPr>
          </a:p>
        </p:txBody>
      </p:sp>
      <p:graphicFrame>
        <p:nvGraphicFramePr>
          <p:cNvPr id="21" name="Text Placeholder 3">
            <a:extLst>
              <a:ext uri="{FF2B5EF4-FFF2-40B4-BE49-F238E27FC236}">
                <a16:creationId xmlns:a16="http://schemas.microsoft.com/office/drawing/2014/main" id="{7287A076-C054-F0B1-C08A-12F98F182960}"/>
              </a:ext>
            </a:extLst>
          </p:cNvPr>
          <p:cNvGraphicFramePr/>
          <p:nvPr/>
        </p:nvGraphicFramePr>
        <p:xfrm>
          <a:off x="1367624" y="2490436"/>
          <a:ext cx="9708995" cy="40990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Audio 4">
            <a:hlinkClick r:id="" action="ppaction://media"/>
            <a:extLst>
              <a:ext uri="{FF2B5EF4-FFF2-40B4-BE49-F238E27FC236}">
                <a16:creationId xmlns:a16="http://schemas.microsoft.com/office/drawing/2014/main" id="{34676AEB-0EF1-1F0E-4C67-0E96639DC31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67313527"/>
      </p:ext>
    </p:extLst>
  </p:cSld>
  <p:clrMapOvr>
    <a:masterClrMapping/>
  </p:clrMapOvr>
  <mc:AlternateContent xmlns:mc="http://schemas.openxmlformats.org/markup-compatibility/2006">
    <mc:Choice xmlns:p14="http://schemas.microsoft.com/office/powerpoint/2010/main" Requires="p14">
      <p:transition spd="slow" p14:dur="2000" advTm="8229"/>
    </mc:Choice>
    <mc:Fallback>
      <p:transition spd="slow" advTm="8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E4F293-0A40-4AA3-8747-1C7D9F3E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D1CC8B8-2CD1-45F6-9CED-CA31040022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D0486316-3F2D-434E-AF23-A8EDD6E78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2AF5945E-96EF-472A-8B30-5AC427AA4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F43F39F5-753C-4BA6-AF2B-6F0EEE25A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2CC5073C-8188-4DE4-B2AB-9C87DDA4F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AEF2074A-D7D4-4AF6-866A-31DDF66B1F7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B076484-0E10-0463-EF89-D99930076AE6}"/>
              </a:ext>
            </a:extLst>
          </p:cNvPr>
          <p:cNvSpPr>
            <a:spLocks noGrp="1"/>
          </p:cNvSpPr>
          <p:nvPr>
            <p:ph type="title"/>
          </p:nvPr>
        </p:nvSpPr>
        <p:spPr>
          <a:xfrm>
            <a:off x="1353666" y="759805"/>
            <a:ext cx="10000133" cy="1325563"/>
          </a:xfrm>
        </p:spPr>
        <p:txBody>
          <a:bodyPr>
            <a:normAutofit/>
          </a:bodyPr>
          <a:lstStyle/>
          <a:p>
            <a:r>
              <a:rPr lang="en-GB" sz="4000" b="1" dirty="0">
                <a:solidFill>
                  <a:srgbClr val="FFFFFF"/>
                </a:solidFill>
                <a:effectLst/>
                <a:latin typeface="Calibri" panose="020F0502020204030204" pitchFamily="34" charset="0"/>
                <a:ea typeface="Arial" panose="020B0604020202020204" pitchFamily="34" charset="0"/>
                <a:cs typeface="Calibri" panose="020F0502020204030204" pitchFamily="34" charset="0"/>
              </a:rPr>
              <a:t>	</a:t>
            </a:r>
            <a:r>
              <a:rPr lang="en-GB" sz="3200" b="1" dirty="0">
                <a:solidFill>
                  <a:srgbClr val="FFFFFF"/>
                </a:solidFill>
                <a:effectLst/>
                <a:latin typeface="Calibri" panose="020F0502020204030204" pitchFamily="34" charset="0"/>
                <a:ea typeface="Arial" panose="020B0604020202020204" pitchFamily="34" charset="0"/>
                <a:cs typeface="Calibri" panose="020F0502020204030204" pitchFamily="34" charset="0"/>
              </a:rPr>
              <a:t>BACKGROUND TO THE INVESTIGATION</a:t>
            </a:r>
            <a:br>
              <a:rPr lang="en-GB" sz="4000" dirty="0">
                <a:solidFill>
                  <a:srgbClr val="FFFFFF"/>
                </a:solidFill>
                <a:effectLst/>
                <a:latin typeface="Calibri" panose="020F0502020204030204" pitchFamily="34" charset="0"/>
                <a:ea typeface="Arial" panose="020B0604020202020204" pitchFamily="34" charset="0"/>
                <a:cs typeface="Times New Roman" panose="02020603050405020304" pitchFamily="18" charset="0"/>
              </a:rPr>
            </a:br>
            <a:endParaRPr lang="en-GB" sz="4000" dirty="0">
              <a:solidFill>
                <a:srgbClr val="FFFFFF"/>
              </a:solidFill>
            </a:endParaRPr>
          </a:p>
        </p:txBody>
      </p:sp>
      <p:graphicFrame>
        <p:nvGraphicFramePr>
          <p:cNvPr id="5" name="Content Placeholder 2">
            <a:extLst>
              <a:ext uri="{FF2B5EF4-FFF2-40B4-BE49-F238E27FC236}">
                <a16:creationId xmlns:a16="http://schemas.microsoft.com/office/drawing/2014/main" id="{613FEEBA-B86B-C0DF-1D49-A2FE3B226881}"/>
              </a:ext>
            </a:extLst>
          </p:cNvPr>
          <p:cNvGraphicFramePr>
            <a:graphicFrameLocks noGrp="1"/>
          </p:cNvGraphicFramePr>
          <p:nvPr>
            <p:ph idx="1"/>
            <p:extLst>
              <p:ext uri="{D42A27DB-BD31-4B8C-83A1-F6EECF244321}">
                <p14:modId xmlns:p14="http://schemas.microsoft.com/office/powerpoint/2010/main" val="1314798300"/>
              </p:ext>
            </p:extLst>
          </p:nvPr>
        </p:nvGraphicFramePr>
        <p:xfrm>
          <a:off x="1422492" y="2499837"/>
          <a:ext cx="9623880" cy="37146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Audio 9">
            <a:hlinkClick r:id="" action="ppaction://media"/>
            <a:extLst>
              <a:ext uri="{FF2B5EF4-FFF2-40B4-BE49-F238E27FC236}">
                <a16:creationId xmlns:a16="http://schemas.microsoft.com/office/drawing/2014/main" id="{A244F777-AB1E-91EF-8948-D205BA7059D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67996157"/>
      </p:ext>
    </p:extLst>
  </p:cSld>
  <p:clrMapOvr>
    <a:masterClrMapping/>
  </p:clrMapOvr>
  <mc:AlternateContent xmlns:mc="http://schemas.openxmlformats.org/markup-compatibility/2006">
    <mc:Choice xmlns:p14="http://schemas.microsoft.com/office/powerpoint/2010/main" Requires="p14">
      <p:transition spd="slow" p14:dur="2000" advTm="20768"/>
    </mc:Choice>
    <mc:Fallback>
      <p:transition spd="slow" advTm="20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076484-0E10-0463-EF89-D99930076AE6}"/>
              </a:ext>
            </a:extLst>
          </p:cNvPr>
          <p:cNvSpPr>
            <a:spLocks noGrp="1"/>
          </p:cNvSpPr>
          <p:nvPr>
            <p:ph type="title"/>
          </p:nvPr>
        </p:nvSpPr>
        <p:spPr>
          <a:xfrm>
            <a:off x="1043631" y="809898"/>
            <a:ext cx="10173010" cy="1554480"/>
          </a:xfrm>
        </p:spPr>
        <p:txBody>
          <a:bodyPr anchor="ctr">
            <a:normAutofit fontScale="90000"/>
          </a:bodyPr>
          <a:lstStyle/>
          <a:p>
            <a:r>
              <a:rPr lang="en-GB" sz="3200" b="1" dirty="0">
                <a:effectLst/>
                <a:latin typeface="Calibri" panose="020F0502020204030204" pitchFamily="34" charset="0"/>
                <a:ea typeface="Arial" panose="020B0604020202020204" pitchFamily="34" charset="0"/>
                <a:cs typeface="Calibri" panose="020F0502020204030204" pitchFamily="34" charset="0"/>
              </a:rPr>
              <a:t>HARDWARE AND SOFTWARE DEVICE FOR THE  INVESTIGATION</a:t>
            </a:r>
            <a:br>
              <a:rPr lang="en-GB" sz="1900" b="1" dirty="0">
                <a:effectLst/>
                <a:latin typeface="Calibri" panose="020F0502020204030204" pitchFamily="34" charset="0"/>
                <a:ea typeface="Arial" panose="020B0604020202020204" pitchFamily="34" charset="0"/>
                <a:cs typeface="Calibri" panose="020F0502020204030204" pitchFamily="34" charset="0"/>
              </a:rPr>
            </a:br>
            <a:br>
              <a:rPr lang="en-GB" sz="1900" b="1" dirty="0">
                <a:effectLst/>
                <a:latin typeface="Calibri" panose="020F0502020204030204" pitchFamily="34" charset="0"/>
                <a:ea typeface="Arial" panose="020B0604020202020204" pitchFamily="34" charset="0"/>
                <a:cs typeface="Calibri" panose="020F0502020204030204" pitchFamily="34" charset="0"/>
              </a:rPr>
            </a:br>
            <a:br>
              <a:rPr lang="en-GB" sz="1900" dirty="0">
                <a:effectLst/>
                <a:latin typeface="Calibri" panose="020F0502020204030204" pitchFamily="34" charset="0"/>
                <a:ea typeface="Arial" panose="020B0604020202020204" pitchFamily="34" charset="0"/>
                <a:cs typeface="Times New Roman" panose="02020603050405020304" pitchFamily="18" charset="0"/>
              </a:rPr>
            </a:br>
            <a:endParaRPr lang="en-GB" sz="1900" dirty="0"/>
          </a:p>
        </p:txBody>
      </p:sp>
      <p:cxnSp>
        <p:nvCxnSpPr>
          <p:cNvPr id="30" name="Straight Connector 2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13FEEBA-B86B-C0DF-1D49-A2FE3B226881}"/>
              </a:ext>
            </a:extLst>
          </p:cNvPr>
          <p:cNvGraphicFramePr>
            <a:graphicFrameLocks noGrp="1"/>
          </p:cNvGraphicFramePr>
          <p:nvPr>
            <p:ph idx="1"/>
            <p:extLst>
              <p:ext uri="{D42A27DB-BD31-4B8C-83A1-F6EECF244321}">
                <p14:modId xmlns:p14="http://schemas.microsoft.com/office/powerpoint/2010/main" val="1457393369"/>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Audio 8">
            <a:hlinkClick r:id="" action="ppaction://media"/>
            <a:extLst>
              <a:ext uri="{FF2B5EF4-FFF2-40B4-BE49-F238E27FC236}">
                <a16:creationId xmlns:a16="http://schemas.microsoft.com/office/drawing/2014/main" id="{EC998FFD-350F-CDC9-3FFE-4AB283A4BCB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36704348"/>
      </p:ext>
    </p:extLst>
  </p:cSld>
  <p:clrMapOvr>
    <a:masterClrMapping/>
  </p:clrMapOvr>
  <mc:AlternateContent xmlns:mc="http://schemas.openxmlformats.org/markup-compatibility/2006">
    <mc:Choice xmlns:p14="http://schemas.microsoft.com/office/powerpoint/2010/main" Requires="p14">
      <p:transition spd="slow" p14:dur="2000" advTm="44470"/>
    </mc:Choice>
    <mc:Fallback>
      <p:transition spd="slow" advTm="44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E4F293-0A40-4AA3-8747-1C7D9F3E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D1CC8B8-2CD1-45F6-9CED-CA31040022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D0486316-3F2D-434E-AF23-A8EDD6E78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2AF5945E-96EF-472A-8B30-5AC427AA4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F43F39F5-753C-4BA6-AF2B-6F0EEE25A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2CC5073C-8188-4DE4-B2AB-9C87DDA4F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AEF2074A-D7D4-4AF6-866A-31DDF66B1F7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B076484-0E10-0463-EF89-D99930076AE6}"/>
              </a:ext>
            </a:extLst>
          </p:cNvPr>
          <p:cNvSpPr>
            <a:spLocks noGrp="1"/>
          </p:cNvSpPr>
          <p:nvPr>
            <p:ph type="title"/>
          </p:nvPr>
        </p:nvSpPr>
        <p:spPr>
          <a:xfrm>
            <a:off x="1353666" y="759805"/>
            <a:ext cx="10000133" cy="1325563"/>
          </a:xfrm>
        </p:spPr>
        <p:txBody>
          <a:bodyPr>
            <a:normAutofit/>
          </a:bodyPr>
          <a:lstStyle/>
          <a:p>
            <a:r>
              <a:rPr lang="en-GB" sz="4000" b="1" dirty="0">
                <a:solidFill>
                  <a:srgbClr val="FFFFFF"/>
                </a:solidFill>
                <a:effectLst/>
                <a:latin typeface="Calibri" panose="020F0502020204030204" pitchFamily="34" charset="0"/>
                <a:ea typeface="Arial" panose="020B0604020202020204" pitchFamily="34" charset="0"/>
                <a:cs typeface="Calibri" panose="020F0502020204030204" pitchFamily="34" charset="0"/>
              </a:rPr>
              <a:t>	</a:t>
            </a:r>
            <a:r>
              <a:rPr lang="en-GB" sz="3200" b="1" dirty="0">
                <a:solidFill>
                  <a:srgbClr val="FFFFFF"/>
                </a:solidFill>
                <a:latin typeface="Calibri" panose="020F0502020204030204" pitchFamily="34" charset="0"/>
                <a:ea typeface="Arial" panose="020B0604020202020204" pitchFamily="34" charset="0"/>
                <a:cs typeface="Calibri" panose="020F0502020204030204" pitchFamily="34" charset="0"/>
              </a:rPr>
              <a:t>REMIT OF </a:t>
            </a:r>
            <a:r>
              <a:rPr lang="en-GB" sz="3200" b="1" dirty="0">
                <a:solidFill>
                  <a:srgbClr val="FFFFFF"/>
                </a:solidFill>
                <a:effectLst/>
                <a:latin typeface="Calibri" panose="020F0502020204030204" pitchFamily="34" charset="0"/>
                <a:ea typeface="Arial" panose="020B0604020202020204" pitchFamily="34" charset="0"/>
                <a:cs typeface="Calibri" panose="020F0502020204030204" pitchFamily="34" charset="0"/>
              </a:rPr>
              <a:t>THE INVESTIGATION</a:t>
            </a:r>
            <a:br>
              <a:rPr lang="en-GB" sz="4000" dirty="0">
                <a:solidFill>
                  <a:srgbClr val="FFFFFF"/>
                </a:solidFill>
                <a:effectLst/>
                <a:latin typeface="Calibri" panose="020F0502020204030204" pitchFamily="34" charset="0"/>
                <a:ea typeface="Arial" panose="020B0604020202020204" pitchFamily="34" charset="0"/>
                <a:cs typeface="Times New Roman" panose="02020603050405020304" pitchFamily="18" charset="0"/>
              </a:rPr>
            </a:br>
            <a:endParaRPr lang="en-GB" sz="4000" dirty="0">
              <a:solidFill>
                <a:srgbClr val="FFFFFF"/>
              </a:solidFill>
            </a:endParaRPr>
          </a:p>
        </p:txBody>
      </p:sp>
      <p:graphicFrame>
        <p:nvGraphicFramePr>
          <p:cNvPr id="5" name="Content Placeholder 2">
            <a:extLst>
              <a:ext uri="{FF2B5EF4-FFF2-40B4-BE49-F238E27FC236}">
                <a16:creationId xmlns:a16="http://schemas.microsoft.com/office/drawing/2014/main" id="{613FEEBA-B86B-C0DF-1D49-A2FE3B226881}"/>
              </a:ext>
            </a:extLst>
          </p:cNvPr>
          <p:cNvGraphicFramePr>
            <a:graphicFrameLocks noGrp="1"/>
          </p:cNvGraphicFramePr>
          <p:nvPr>
            <p:ph idx="1"/>
            <p:extLst>
              <p:ext uri="{D42A27DB-BD31-4B8C-83A1-F6EECF244321}">
                <p14:modId xmlns:p14="http://schemas.microsoft.com/office/powerpoint/2010/main" val="1519592631"/>
              </p:ext>
            </p:extLst>
          </p:nvPr>
        </p:nvGraphicFramePr>
        <p:xfrm>
          <a:off x="1422492" y="2177172"/>
          <a:ext cx="9623880" cy="40373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Audio 9">
            <a:hlinkClick r:id="" action="ppaction://media"/>
            <a:extLst>
              <a:ext uri="{FF2B5EF4-FFF2-40B4-BE49-F238E27FC236}">
                <a16:creationId xmlns:a16="http://schemas.microsoft.com/office/drawing/2014/main" id="{162A56C0-DA81-098E-BA13-49EE79C546C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65537560"/>
      </p:ext>
    </p:extLst>
  </p:cSld>
  <p:clrMapOvr>
    <a:masterClrMapping/>
  </p:clrMapOvr>
  <mc:AlternateContent xmlns:mc="http://schemas.openxmlformats.org/markup-compatibility/2006">
    <mc:Choice xmlns:p14="http://schemas.microsoft.com/office/powerpoint/2010/main" Requires="p14">
      <p:transition spd="slow" p14:dur="2000" advTm="45535"/>
    </mc:Choice>
    <mc:Fallback>
      <p:transition spd="slow" advTm="45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lowchart: Document 1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9D6523-CF55-B311-3C43-E7FD9DF220B5}"/>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dirty="0">
                <a:solidFill>
                  <a:srgbClr val="FFFFFF"/>
                </a:solidFill>
                <a:latin typeface="+mj-lt"/>
                <a:ea typeface="+mj-ea"/>
                <a:cs typeface="+mj-cs"/>
              </a:rPr>
              <a:t>EXHIBIT NUMBER AND DESCRIPTIONS</a:t>
            </a:r>
          </a:p>
        </p:txBody>
      </p:sp>
      <p:pic>
        <p:nvPicPr>
          <p:cNvPr id="3" name="Content Placeholder 2" descr="Table&#10;&#10;Description automatically generated">
            <a:extLst>
              <a:ext uri="{FF2B5EF4-FFF2-40B4-BE49-F238E27FC236}">
                <a16:creationId xmlns:a16="http://schemas.microsoft.com/office/drawing/2014/main" id="{A80D1548-CC41-6FC8-14D7-2D7FCB1291AA}"/>
              </a:ext>
            </a:extLst>
          </p:cNvPr>
          <p:cNvPicPr>
            <a:picLocks noGrp="1" noChangeAspect="1"/>
          </p:cNvPicPr>
          <p:nvPr>
            <p:ph idx="1"/>
          </p:nvPr>
        </p:nvPicPr>
        <p:blipFill>
          <a:blip r:embed="rId4"/>
          <a:stretch>
            <a:fillRect/>
          </a:stretch>
        </p:blipFill>
        <p:spPr>
          <a:xfrm>
            <a:off x="4506451" y="640080"/>
            <a:ext cx="6750500" cy="5578816"/>
          </a:xfrm>
          <a:prstGeom prst="rect">
            <a:avLst/>
          </a:prstGeom>
        </p:spPr>
      </p:pic>
      <p:pic>
        <p:nvPicPr>
          <p:cNvPr id="9" name="Audio 8">
            <a:hlinkClick r:id="" action="ppaction://media"/>
            <a:extLst>
              <a:ext uri="{FF2B5EF4-FFF2-40B4-BE49-F238E27FC236}">
                <a16:creationId xmlns:a16="http://schemas.microsoft.com/office/drawing/2014/main" id="{C33C05BA-1C29-76FD-22E3-6901B70A396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62387559"/>
      </p:ext>
    </p:extLst>
  </p:cSld>
  <p:clrMapOvr>
    <a:masterClrMapping/>
  </p:clrMapOvr>
  <mc:AlternateContent xmlns:mc="http://schemas.openxmlformats.org/markup-compatibility/2006">
    <mc:Choice xmlns:p14="http://schemas.microsoft.com/office/powerpoint/2010/main" Requires="p14">
      <p:transition spd="slow" p14:dur="2000" advTm="14628"/>
    </mc:Choice>
    <mc:Fallback>
      <p:transition spd="slow" advTm="14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115501-6E51-29CA-1FF0-BD19238448BE}"/>
              </a:ext>
            </a:extLst>
          </p:cNvPr>
          <p:cNvSpPr>
            <a:spLocks noGrp="1"/>
          </p:cNvSpPr>
          <p:nvPr>
            <p:ph type="title"/>
          </p:nvPr>
        </p:nvSpPr>
        <p:spPr>
          <a:xfrm>
            <a:off x="630936" y="457200"/>
            <a:ext cx="4343400" cy="1210923"/>
          </a:xfrm>
        </p:spPr>
        <p:txBody>
          <a:bodyPr anchor="ctr">
            <a:normAutofit/>
          </a:bodyPr>
          <a:lstStyle/>
          <a:p>
            <a:r>
              <a:rPr kumimoji="0" lang="en-US" altLang="en-US" sz="3200" b="1"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TIMELINE OF THE EVENTS</a:t>
            </a:r>
            <a:endParaRPr lang="en-GB" sz="3200" dirty="0"/>
          </a:p>
        </p:txBody>
      </p:sp>
      <p:sp>
        <p:nvSpPr>
          <p:cNvPr id="4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A0CEDD9-897D-74E6-78ED-EFEDF06E74E9}"/>
              </a:ext>
            </a:extLst>
          </p:cNvPr>
          <p:cNvSpPr>
            <a:spLocks noGrp="1"/>
          </p:cNvSpPr>
          <p:nvPr>
            <p:ph idx="1"/>
          </p:nvPr>
        </p:nvSpPr>
        <p:spPr>
          <a:xfrm>
            <a:off x="5541263" y="457200"/>
            <a:ext cx="6007608" cy="1929384"/>
          </a:xfrm>
        </p:spPr>
        <p:txBody>
          <a:bodyPr anchor="ctr">
            <a:normAutofit/>
          </a:bodyPr>
          <a:lstStyle/>
          <a:p>
            <a:pPr marL="0" indent="0">
              <a:buNone/>
            </a:pPr>
            <a:endParaRPr lang="en-GB" sz="2200"/>
          </a:p>
          <a:p>
            <a:endParaRPr lang="en-GB" sz="2200"/>
          </a:p>
        </p:txBody>
      </p:sp>
      <p:pic>
        <p:nvPicPr>
          <p:cNvPr id="18" name="Picture 17" descr="Timeline&#10;&#10;Description automatically generated">
            <a:extLst>
              <a:ext uri="{FF2B5EF4-FFF2-40B4-BE49-F238E27FC236}">
                <a16:creationId xmlns:a16="http://schemas.microsoft.com/office/drawing/2014/main" id="{9DEC56C8-A07B-9C1F-225B-2581C4C44439}"/>
              </a:ext>
            </a:extLst>
          </p:cNvPr>
          <p:cNvPicPr>
            <a:picLocks noChangeAspect="1"/>
          </p:cNvPicPr>
          <p:nvPr/>
        </p:nvPicPr>
        <p:blipFill>
          <a:blip r:embed="rId4"/>
          <a:stretch>
            <a:fillRect/>
          </a:stretch>
        </p:blipFill>
        <p:spPr>
          <a:xfrm>
            <a:off x="1770213" y="1959429"/>
            <a:ext cx="4017937" cy="4288971"/>
          </a:xfrm>
          <a:prstGeom prst="rect">
            <a:avLst/>
          </a:prstGeom>
        </p:spPr>
      </p:pic>
      <p:pic>
        <p:nvPicPr>
          <p:cNvPr id="19" name="Picture 18" descr="Timeline&#10;&#10;Description automatically generated">
            <a:extLst>
              <a:ext uri="{FF2B5EF4-FFF2-40B4-BE49-F238E27FC236}">
                <a16:creationId xmlns:a16="http://schemas.microsoft.com/office/drawing/2014/main" id="{224CBB3F-8435-CEC3-B849-A408AF713C60}"/>
              </a:ext>
            </a:extLst>
          </p:cNvPr>
          <p:cNvPicPr>
            <a:picLocks noChangeAspect="1"/>
          </p:cNvPicPr>
          <p:nvPr/>
        </p:nvPicPr>
        <p:blipFill>
          <a:blip r:embed="rId5"/>
          <a:stretch>
            <a:fillRect/>
          </a:stretch>
        </p:blipFill>
        <p:spPr>
          <a:xfrm>
            <a:off x="6403852" y="1959429"/>
            <a:ext cx="4248515" cy="4288971"/>
          </a:xfrm>
          <a:prstGeom prst="rect">
            <a:avLst/>
          </a:prstGeom>
        </p:spPr>
      </p:pic>
      <p:sp>
        <p:nvSpPr>
          <p:cNvPr id="17" name="Rectangle 19">
            <a:extLst>
              <a:ext uri="{FF2B5EF4-FFF2-40B4-BE49-F238E27FC236}">
                <a16:creationId xmlns:a16="http://schemas.microsoft.com/office/drawing/2014/main" id="{D72C7189-61BA-C67C-8DDC-BBE500C8CDF9}"/>
              </a:ext>
            </a:extLst>
          </p:cNvPr>
          <p:cNvSpPr>
            <a:spLocks noChangeArrowheads="1"/>
          </p:cNvSpPr>
          <p:nvPr/>
        </p:nvSpPr>
        <p:spPr bwMode="auto">
          <a:xfrm>
            <a:off x="664090" y="-292985"/>
            <a:ext cx="617213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327400" algn="l"/>
              </a:tabLst>
              <a:defRPr>
                <a:solidFill>
                  <a:schemeClr val="tx1"/>
                </a:solidFill>
                <a:latin typeface="Arial" panose="020B0604020202020204" pitchFamily="34" charset="0"/>
              </a:defRPr>
            </a:lvl1pPr>
            <a:lvl2pPr eaLnBrk="0" fontAlgn="base" hangingPunct="0">
              <a:spcBef>
                <a:spcPct val="0"/>
              </a:spcBef>
              <a:spcAft>
                <a:spcPct val="0"/>
              </a:spcAft>
              <a:tabLst>
                <a:tab pos="3327400" algn="l"/>
              </a:tabLst>
              <a:defRPr>
                <a:solidFill>
                  <a:schemeClr val="tx1"/>
                </a:solidFill>
                <a:latin typeface="Arial" panose="020B0604020202020204" pitchFamily="34" charset="0"/>
              </a:defRPr>
            </a:lvl2pPr>
            <a:lvl3pPr eaLnBrk="0" fontAlgn="base" hangingPunct="0">
              <a:spcBef>
                <a:spcPct val="0"/>
              </a:spcBef>
              <a:spcAft>
                <a:spcPct val="0"/>
              </a:spcAft>
              <a:tabLst>
                <a:tab pos="3327400" algn="l"/>
              </a:tabLst>
              <a:defRPr>
                <a:solidFill>
                  <a:schemeClr val="tx1"/>
                </a:solidFill>
                <a:latin typeface="Arial" panose="020B0604020202020204" pitchFamily="34" charset="0"/>
              </a:defRPr>
            </a:lvl3pPr>
            <a:lvl4pPr eaLnBrk="0" fontAlgn="base" hangingPunct="0">
              <a:spcBef>
                <a:spcPct val="0"/>
              </a:spcBef>
              <a:spcAft>
                <a:spcPct val="0"/>
              </a:spcAft>
              <a:tabLst>
                <a:tab pos="3327400" algn="l"/>
              </a:tabLst>
              <a:defRPr>
                <a:solidFill>
                  <a:schemeClr val="tx1"/>
                </a:solidFill>
                <a:latin typeface="Arial" panose="020B0604020202020204" pitchFamily="34" charset="0"/>
              </a:defRPr>
            </a:lvl4pPr>
            <a:lvl5pPr eaLnBrk="0" fontAlgn="base" hangingPunct="0">
              <a:spcBef>
                <a:spcPct val="0"/>
              </a:spcBef>
              <a:spcAft>
                <a:spcPct val="0"/>
              </a:spcAft>
              <a:tabLst>
                <a:tab pos="3327400" algn="l"/>
              </a:tabLst>
              <a:defRPr>
                <a:solidFill>
                  <a:schemeClr val="tx1"/>
                </a:solidFill>
                <a:latin typeface="Arial" panose="020B0604020202020204" pitchFamily="34" charset="0"/>
              </a:defRPr>
            </a:lvl5pPr>
            <a:lvl6pPr eaLnBrk="0" fontAlgn="base" hangingPunct="0">
              <a:spcBef>
                <a:spcPct val="0"/>
              </a:spcBef>
              <a:spcAft>
                <a:spcPct val="0"/>
              </a:spcAft>
              <a:tabLst>
                <a:tab pos="3327400" algn="l"/>
              </a:tabLst>
              <a:defRPr>
                <a:solidFill>
                  <a:schemeClr val="tx1"/>
                </a:solidFill>
                <a:latin typeface="Arial" panose="020B0604020202020204" pitchFamily="34" charset="0"/>
              </a:defRPr>
            </a:lvl6pPr>
            <a:lvl7pPr eaLnBrk="0" fontAlgn="base" hangingPunct="0">
              <a:spcBef>
                <a:spcPct val="0"/>
              </a:spcBef>
              <a:spcAft>
                <a:spcPct val="0"/>
              </a:spcAft>
              <a:tabLst>
                <a:tab pos="3327400" algn="l"/>
              </a:tabLst>
              <a:defRPr>
                <a:solidFill>
                  <a:schemeClr val="tx1"/>
                </a:solidFill>
                <a:latin typeface="Arial" panose="020B0604020202020204" pitchFamily="34" charset="0"/>
              </a:defRPr>
            </a:lvl7pPr>
            <a:lvl8pPr eaLnBrk="0" fontAlgn="base" hangingPunct="0">
              <a:spcBef>
                <a:spcPct val="0"/>
              </a:spcBef>
              <a:spcAft>
                <a:spcPct val="0"/>
              </a:spcAft>
              <a:tabLst>
                <a:tab pos="3327400" algn="l"/>
              </a:tabLst>
              <a:defRPr>
                <a:solidFill>
                  <a:schemeClr val="tx1"/>
                </a:solidFill>
                <a:latin typeface="Arial" panose="020B0604020202020204" pitchFamily="34" charset="0"/>
              </a:defRPr>
            </a:lvl8pPr>
            <a:lvl9pPr eaLnBrk="0" fontAlgn="base" hangingPunct="0">
              <a:spcBef>
                <a:spcPct val="0"/>
              </a:spcBef>
              <a:spcAft>
                <a:spcPct val="0"/>
              </a:spcAft>
              <a:tabLst>
                <a:tab pos="3327400" algn="l"/>
              </a:tabLs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tab pos="3327400" algn="l"/>
              </a:tabLst>
            </a:pPr>
            <a:br>
              <a:rPr kumimoji="0" lang="en-GB" altLang="en-US" b="0" i="0" u="none" strike="noStrike" cap="none" normalizeH="0" baseline="0">
                <a:ln>
                  <a:noFill/>
                </a:ln>
                <a:solidFill>
                  <a:schemeClr val="tx1"/>
                </a:solidFill>
                <a:effectLst/>
                <a:latin typeface="Arial" panose="020B0604020202020204" pitchFamily="34" charset="0"/>
              </a:rPr>
            </a:br>
            <a:endParaRPr kumimoji="0" lang="en-GB" altLang="en-US" b="0" i="0" u="none" strike="noStrike" cap="none" normalizeH="0" baseline="0">
              <a:ln>
                <a:noFill/>
              </a:ln>
              <a:solidFill>
                <a:schemeClr val="tx1"/>
              </a:solidFill>
              <a:effectLst/>
              <a:latin typeface="Arial" panose="020B0604020202020204" pitchFamily="34" charset="0"/>
            </a:endParaRPr>
          </a:p>
        </p:txBody>
      </p:sp>
      <p:pic>
        <p:nvPicPr>
          <p:cNvPr id="9" name="Audio 8">
            <a:hlinkClick r:id="" action="ppaction://media"/>
            <a:extLst>
              <a:ext uri="{FF2B5EF4-FFF2-40B4-BE49-F238E27FC236}">
                <a16:creationId xmlns:a16="http://schemas.microsoft.com/office/drawing/2014/main" id="{D36C085B-BBE8-287F-4809-4CF6913ABBE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62497826"/>
      </p:ext>
    </p:extLst>
  </p:cSld>
  <p:clrMapOvr>
    <a:masterClrMapping/>
  </p:clrMapOvr>
  <mc:AlternateContent xmlns:mc="http://schemas.openxmlformats.org/markup-compatibility/2006">
    <mc:Choice xmlns:p14="http://schemas.microsoft.com/office/powerpoint/2010/main" Requires="p14">
      <p:transition spd="slow" p14:dur="2000" advTm="14952"/>
    </mc:Choice>
    <mc:Fallback>
      <p:transition spd="slow" advTm="14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115501-6E51-29CA-1FF0-BD19238448BE}"/>
              </a:ext>
            </a:extLst>
          </p:cNvPr>
          <p:cNvSpPr>
            <a:spLocks noGrp="1"/>
          </p:cNvSpPr>
          <p:nvPr>
            <p:ph type="title"/>
          </p:nvPr>
        </p:nvSpPr>
        <p:spPr>
          <a:xfrm>
            <a:off x="630936" y="457200"/>
            <a:ext cx="4343400" cy="1929384"/>
          </a:xfrm>
        </p:spPr>
        <p:txBody>
          <a:bodyPr anchor="ctr">
            <a:normAutofit fontScale="90000"/>
          </a:bodyPr>
          <a:lstStyle/>
          <a:p>
            <a:r>
              <a:rPr kumimoji="0" lang="en-US" altLang="en-US" sz="3600" b="1" i="0" u="none" strike="noStrike" cap="none" normalizeH="0" baseline="0" dirty="0">
                <a:ln>
                  <a:noFill/>
                </a:ln>
                <a:effectLst/>
                <a:latin typeface="Arial" panose="020B0604020202020204" pitchFamily="34" charset="0"/>
                <a:ea typeface="Times New Roman" panose="02020603050405020304" pitchFamily="18" charset="0"/>
                <a:cs typeface="Arial" panose="020B0604020202020204" pitchFamily="34" charset="0"/>
              </a:rPr>
              <a:t>TIMELINE OF THE EVENTS CONTINUED</a:t>
            </a:r>
            <a:br>
              <a:rPr kumimoji="0" lang="en-GB" altLang="en-US" sz="3700" b="1" i="0" u="none" strike="noStrike" cap="none" normalizeH="0" baseline="0" dirty="0">
                <a:ln>
                  <a:noFill/>
                </a:ln>
                <a:effectLst/>
                <a:ea typeface="Times New Roman" panose="02020603050405020304" pitchFamily="18" charset="0"/>
              </a:rPr>
            </a:br>
            <a:endParaRPr lang="en-GB" sz="3700" dirty="0"/>
          </a:p>
        </p:txBody>
      </p:sp>
      <p:sp>
        <p:nvSpPr>
          <p:cNvPr id="28"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A0CEDD9-897D-74E6-78ED-EFEDF06E74E9}"/>
              </a:ext>
            </a:extLst>
          </p:cNvPr>
          <p:cNvSpPr>
            <a:spLocks noGrp="1"/>
          </p:cNvSpPr>
          <p:nvPr>
            <p:ph idx="1"/>
          </p:nvPr>
        </p:nvSpPr>
        <p:spPr>
          <a:xfrm>
            <a:off x="5541263" y="457200"/>
            <a:ext cx="6007608" cy="1929384"/>
          </a:xfrm>
        </p:spPr>
        <p:txBody>
          <a:bodyPr anchor="ctr">
            <a:normAutofit/>
          </a:bodyPr>
          <a:lstStyle/>
          <a:p>
            <a:pPr marL="0" indent="0">
              <a:buNone/>
            </a:pPr>
            <a:endParaRPr lang="en-GB" sz="2200"/>
          </a:p>
          <a:p>
            <a:endParaRPr lang="en-GB" sz="2200"/>
          </a:p>
        </p:txBody>
      </p:sp>
      <p:pic>
        <p:nvPicPr>
          <p:cNvPr id="20" name="Picture 19" descr="Timeline&#10;&#10;Description automatically generated">
            <a:extLst>
              <a:ext uri="{FF2B5EF4-FFF2-40B4-BE49-F238E27FC236}">
                <a16:creationId xmlns:a16="http://schemas.microsoft.com/office/drawing/2014/main" id="{E3B9DF1C-8530-AAB6-82C9-67D832C3F4E6}"/>
              </a:ext>
            </a:extLst>
          </p:cNvPr>
          <p:cNvPicPr>
            <a:picLocks noChangeAspect="1"/>
          </p:cNvPicPr>
          <p:nvPr/>
        </p:nvPicPr>
        <p:blipFill>
          <a:blip r:embed="rId4"/>
          <a:stretch>
            <a:fillRect/>
          </a:stretch>
        </p:blipFill>
        <p:spPr>
          <a:xfrm>
            <a:off x="1107996" y="2199132"/>
            <a:ext cx="4552575" cy="4049268"/>
          </a:xfrm>
          <a:prstGeom prst="rect">
            <a:avLst/>
          </a:prstGeom>
        </p:spPr>
      </p:pic>
      <p:pic>
        <p:nvPicPr>
          <p:cNvPr id="21" name="Picture 20" descr="Timeline&#10;&#10;Description automatically generated">
            <a:extLst>
              <a:ext uri="{FF2B5EF4-FFF2-40B4-BE49-F238E27FC236}">
                <a16:creationId xmlns:a16="http://schemas.microsoft.com/office/drawing/2014/main" id="{232D3AF6-E129-00BE-4AC8-15F9A244EB31}"/>
              </a:ext>
            </a:extLst>
          </p:cNvPr>
          <p:cNvPicPr>
            <a:picLocks noChangeAspect="1"/>
          </p:cNvPicPr>
          <p:nvPr/>
        </p:nvPicPr>
        <p:blipFill>
          <a:blip r:embed="rId5"/>
          <a:stretch>
            <a:fillRect/>
          </a:stretch>
        </p:blipFill>
        <p:spPr>
          <a:xfrm>
            <a:off x="6400801" y="2199132"/>
            <a:ext cx="4450742" cy="4049268"/>
          </a:xfrm>
          <a:prstGeom prst="rect">
            <a:avLst/>
          </a:prstGeom>
        </p:spPr>
      </p:pic>
      <p:sp>
        <p:nvSpPr>
          <p:cNvPr id="16" name="Rectangle 13">
            <a:extLst>
              <a:ext uri="{FF2B5EF4-FFF2-40B4-BE49-F238E27FC236}">
                <a16:creationId xmlns:a16="http://schemas.microsoft.com/office/drawing/2014/main" id="{E856B4AE-22BF-B80A-8943-FAE26F8BB6EF}"/>
              </a:ext>
            </a:extLst>
          </p:cNvPr>
          <p:cNvSpPr>
            <a:spLocks noChangeArrowheads="1"/>
          </p:cNvSpPr>
          <p:nvPr/>
        </p:nvSpPr>
        <p:spPr bwMode="auto">
          <a:xfrm>
            <a:off x="0" y="-363869"/>
            <a:ext cx="1107996" cy="1184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03250" algn="l"/>
              </a:tabLst>
              <a:defRPr>
                <a:solidFill>
                  <a:schemeClr val="tx1"/>
                </a:solidFill>
                <a:latin typeface="Arial" panose="020B0604020202020204" pitchFamily="34" charset="0"/>
              </a:defRPr>
            </a:lvl1pPr>
            <a:lvl2pPr eaLnBrk="0" fontAlgn="base" hangingPunct="0">
              <a:spcBef>
                <a:spcPct val="0"/>
              </a:spcBef>
              <a:spcAft>
                <a:spcPct val="0"/>
              </a:spcAft>
              <a:tabLst>
                <a:tab pos="603250" algn="l"/>
              </a:tabLst>
              <a:defRPr>
                <a:solidFill>
                  <a:schemeClr val="tx1"/>
                </a:solidFill>
                <a:latin typeface="Arial" panose="020B0604020202020204" pitchFamily="34" charset="0"/>
              </a:defRPr>
            </a:lvl2pPr>
            <a:lvl3pPr eaLnBrk="0" fontAlgn="base" hangingPunct="0">
              <a:spcBef>
                <a:spcPct val="0"/>
              </a:spcBef>
              <a:spcAft>
                <a:spcPct val="0"/>
              </a:spcAft>
              <a:tabLst>
                <a:tab pos="603250" algn="l"/>
              </a:tabLst>
              <a:defRPr>
                <a:solidFill>
                  <a:schemeClr val="tx1"/>
                </a:solidFill>
                <a:latin typeface="Arial" panose="020B0604020202020204" pitchFamily="34" charset="0"/>
              </a:defRPr>
            </a:lvl3pPr>
            <a:lvl4pPr eaLnBrk="0" fontAlgn="base" hangingPunct="0">
              <a:spcBef>
                <a:spcPct val="0"/>
              </a:spcBef>
              <a:spcAft>
                <a:spcPct val="0"/>
              </a:spcAft>
              <a:tabLst>
                <a:tab pos="603250" algn="l"/>
              </a:tabLst>
              <a:defRPr>
                <a:solidFill>
                  <a:schemeClr val="tx1"/>
                </a:solidFill>
                <a:latin typeface="Arial" panose="020B0604020202020204" pitchFamily="34" charset="0"/>
              </a:defRPr>
            </a:lvl4pPr>
            <a:lvl5pPr eaLnBrk="0" fontAlgn="base" hangingPunct="0">
              <a:spcBef>
                <a:spcPct val="0"/>
              </a:spcBef>
              <a:spcAft>
                <a:spcPct val="0"/>
              </a:spcAft>
              <a:tabLst>
                <a:tab pos="603250" algn="l"/>
              </a:tabLst>
              <a:defRPr>
                <a:solidFill>
                  <a:schemeClr val="tx1"/>
                </a:solidFill>
                <a:latin typeface="Arial" panose="020B0604020202020204" pitchFamily="34" charset="0"/>
              </a:defRPr>
            </a:lvl5pPr>
            <a:lvl6pPr eaLnBrk="0" fontAlgn="base" hangingPunct="0">
              <a:spcBef>
                <a:spcPct val="0"/>
              </a:spcBef>
              <a:spcAft>
                <a:spcPct val="0"/>
              </a:spcAft>
              <a:tabLst>
                <a:tab pos="603250" algn="l"/>
              </a:tabLst>
              <a:defRPr>
                <a:solidFill>
                  <a:schemeClr val="tx1"/>
                </a:solidFill>
                <a:latin typeface="Arial" panose="020B0604020202020204" pitchFamily="34" charset="0"/>
              </a:defRPr>
            </a:lvl6pPr>
            <a:lvl7pPr eaLnBrk="0" fontAlgn="base" hangingPunct="0">
              <a:spcBef>
                <a:spcPct val="0"/>
              </a:spcBef>
              <a:spcAft>
                <a:spcPct val="0"/>
              </a:spcAft>
              <a:tabLst>
                <a:tab pos="603250" algn="l"/>
              </a:tabLst>
              <a:defRPr>
                <a:solidFill>
                  <a:schemeClr val="tx1"/>
                </a:solidFill>
                <a:latin typeface="Arial" panose="020B0604020202020204" pitchFamily="34" charset="0"/>
              </a:defRPr>
            </a:lvl7pPr>
            <a:lvl8pPr eaLnBrk="0" fontAlgn="base" hangingPunct="0">
              <a:spcBef>
                <a:spcPct val="0"/>
              </a:spcBef>
              <a:spcAft>
                <a:spcPct val="0"/>
              </a:spcAft>
              <a:tabLst>
                <a:tab pos="603250" algn="l"/>
              </a:tabLst>
              <a:defRPr>
                <a:solidFill>
                  <a:schemeClr val="tx1"/>
                </a:solidFill>
                <a:latin typeface="Arial" panose="020B0604020202020204" pitchFamily="34" charset="0"/>
              </a:defRPr>
            </a:lvl8pPr>
            <a:lvl9pPr eaLnBrk="0" fontAlgn="base" hangingPunct="0">
              <a:spcBef>
                <a:spcPct val="0"/>
              </a:spcBef>
              <a:spcAft>
                <a:spcPct val="0"/>
              </a:spcAft>
              <a:tabLst>
                <a:tab pos="603250" algn="l"/>
              </a:tabLs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tab pos="603250" algn="l"/>
              </a:tabLst>
            </a:pPr>
            <a:endParaRPr kumimoji="0" lang="en-US" altLang="en-US" sz="14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tab pos="603250" algn="l"/>
              </a:tabLst>
            </a:pPr>
            <a:endParaRPr lang="en-US" altLang="en-US" sz="1400" b="1">
              <a:ea typeface="Times New Roman" panose="02020603050405020304" pitchFamily="18" charset="0"/>
              <a:cs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tab pos="603250" algn="l"/>
              </a:tabLst>
            </a:pPr>
            <a:endParaRPr kumimoji="0" lang="en-US" altLang="en-US" sz="14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tab pos="603250" algn="l"/>
              </a:tabLst>
            </a:pPr>
            <a:r>
              <a:rPr lang="en-US" altLang="en-US" sz="1400" b="1" dirty="0">
                <a:ea typeface="Times New Roman" panose="02020603050405020304" pitchFamily="18" charset="0"/>
                <a:cs typeface="Arial" panose="020B0604020202020204" pitchFamily="34" charset="0"/>
              </a:rPr>
              <a:t>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9" name="Audio 8">
            <a:hlinkClick r:id="" action="ppaction://media"/>
            <a:extLst>
              <a:ext uri="{FF2B5EF4-FFF2-40B4-BE49-F238E27FC236}">
                <a16:creationId xmlns:a16="http://schemas.microsoft.com/office/drawing/2014/main" id="{AEEE945F-01DD-6FB4-243B-64A1441C032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34873011"/>
      </p:ext>
    </p:extLst>
  </p:cSld>
  <p:clrMapOvr>
    <a:masterClrMapping/>
  </p:clrMapOvr>
  <mc:AlternateContent xmlns:mc="http://schemas.openxmlformats.org/markup-compatibility/2006">
    <mc:Choice xmlns:p14="http://schemas.microsoft.com/office/powerpoint/2010/main" Requires="p14">
      <p:transition spd="slow" p14:dur="2000" advTm="3038"/>
    </mc:Choice>
    <mc:Fallback>
      <p:transition spd="slow" advTm="3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19052</TotalTime>
  <Words>2767</Words>
  <Application>Microsoft Office PowerPoint</Application>
  <PresentationFormat>Widescreen</PresentationFormat>
  <Paragraphs>168</Paragraphs>
  <Slides>31</Slides>
  <Notes>1</Notes>
  <HiddenSlides>0</HiddenSlides>
  <MMClips>31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CRYPTOCURRENCIES INVESTIGATION REPORT </vt:lpstr>
      <vt:lpstr>THE CODED NAME COINGENIE </vt:lpstr>
      <vt:lpstr>LAST TRANSACTION</vt:lpstr>
      <vt:lpstr> BACKGROUND TO THE INVESTIGATION </vt:lpstr>
      <vt:lpstr>HARDWARE AND SOFTWARE DEVICE FOR THE  INVESTIGATION   </vt:lpstr>
      <vt:lpstr> REMIT OF THE INVESTIGATION </vt:lpstr>
      <vt:lpstr>EXHIBIT NUMBER AND DESCRIPTIONS</vt:lpstr>
      <vt:lpstr>TIMELINE OF THE EVENTS</vt:lpstr>
      <vt:lpstr>TIMELINE OF THE EVENTS CONTINUED </vt:lpstr>
      <vt:lpstr>PRESENTING THE EVIDENCE:  EXHIBIT MDXEV1 - COINGENIE </vt:lpstr>
      <vt:lpstr>EXHIBIT MDXEV2- RELEVANT BITCOIN ADDRESSES   EXHIBIT MDXEV2A- FIRST TRANSACTION  </vt:lpstr>
      <vt:lpstr>EXHIBIT MDXEV2B- SECOND TRANSACTION  </vt:lpstr>
      <vt:lpstr>EXHIBIT MDXEV2C- THIRD TRANSACTION  </vt:lpstr>
      <vt:lpstr>EXHIBIT MDXEV2D/JEANADD01- FOURTH TRANSACTION  </vt:lpstr>
      <vt:lpstr>EXHIBIT MDXEV2E- FIFTH TRANSACTION</vt:lpstr>
      <vt:lpstr>EXHIBIT MDXEV2F- SIXTH TRANSACTION</vt:lpstr>
      <vt:lpstr>EXHIBIT MDXEV2G- SEVENTH TRANSACTION</vt:lpstr>
      <vt:lpstr>EXHIBIT MDXEV2H- EIGHTH TRANSACTION  </vt:lpstr>
      <vt:lpstr>EXHIBIT MDXEV2I- NINETH TRANSACTION</vt:lpstr>
      <vt:lpstr>EXHIBIT MDXEV4/JEANADD02- TEN TRANSACTION</vt:lpstr>
      <vt:lpstr>EXHIBIT MDXEV5/JEANADD03- ELEVENTH TRANSACTION</vt:lpstr>
      <vt:lpstr>EXHIBIT MDXEV6/JEANADD04- TWELFTH TRANSACTION</vt:lpstr>
      <vt:lpstr>EXHIBIT MDXEV3- 7V6YJCMQEM3JKJJ2.ONION </vt:lpstr>
      <vt:lpstr>EXHIBIT MDXEV3- 7V6YJCMQEM3JKJJ2.ONION CONTINUED </vt:lpstr>
      <vt:lpstr> INDIRECT TRANSACTION CONNECTIONS OF THE 4 BITCOIN ADDRESSES  </vt:lpstr>
      <vt:lpstr> OVERVIEW OF BITCOIN   </vt:lpstr>
      <vt:lpstr> OVERVIEW OF BITCOIN CONTINUED   </vt:lpstr>
      <vt:lpstr>FORENSIC LIMITATIONS OF CONDUCTING CRYPTOCURRENCIES INVESTIGATIONS</vt:lpstr>
      <vt:lpstr>  SUMMARY OF FINDINGS AND CONCLUSION </vt:lpstr>
      <vt:lpstr>FUTURE INVESTIGATION AVENUES</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samfolusaye oladimeji</dc:creator>
  <cp:lastModifiedBy>samfolusaye oladimeji</cp:lastModifiedBy>
  <cp:revision>109</cp:revision>
  <dcterms:created xsi:type="dcterms:W3CDTF">2022-12-03T00:12:53Z</dcterms:created>
  <dcterms:modified xsi:type="dcterms:W3CDTF">2023-03-24T19:55:30Z</dcterms:modified>
</cp:coreProperties>
</file>